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8"/>
  </p:notesMasterIdLst>
  <p:sldIdLst>
    <p:sldId id="256" r:id="rId2"/>
    <p:sldId id="349" r:id="rId3"/>
    <p:sldId id="287" r:id="rId4"/>
    <p:sldId id="288" r:id="rId5"/>
    <p:sldId id="411" r:id="rId6"/>
    <p:sldId id="361" r:id="rId7"/>
    <p:sldId id="323" r:id="rId8"/>
    <p:sldId id="454" r:id="rId9"/>
    <p:sldId id="455" r:id="rId10"/>
    <p:sldId id="456" r:id="rId11"/>
    <p:sldId id="457" r:id="rId12"/>
    <p:sldId id="458" r:id="rId13"/>
    <p:sldId id="459" r:id="rId14"/>
    <p:sldId id="265" r:id="rId15"/>
    <p:sldId id="415" r:id="rId16"/>
    <p:sldId id="416" r:id="rId17"/>
    <p:sldId id="429" r:id="rId18"/>
    <p:sldId id="417" r:id="rId19"/>
    <p:sldId id="426" r:id="rId20"/>
    <p:sldId id="419" r:id="rId21"/>
    <p:sldId id="427" r:id="rId22"/>
    <p:sldId id="422" r:id="rId23"/>
    <p:sldId id="425" r:id="rId24"/>
    <p:sldId id="423" r:id="rId25"/>
    <p:sldId id="428" r:id="rId26"/>
    <p:sldId id="424" r:id="rId27"/>
    <p:sldId id="308" r:id="rId28"/>
    <p:sldId id="481" r:id="rId29"/>
    <p:sldId id="430" r:id="rId30"/>
    <p:sldId id="315" r:id="rId31"/>
    <p:sldId id="381" r:id="rId32"/>
    <p:sldId id="380" r:id="rId33"/>
    <p:sldId id="316" r:id="rId34"/>
    <p:sldId id="376" r:id="rId35"/>
    <p:sldId id="377" r:id="rId36"/>
    <p:sldId id="401" r:id="rId37"/>
    <p:sldId id="271" r:id="rId38"/>
    <p:sldId id="364" r:id="rId39"/>
    <p:sldId id="272" r:id="rId40"/>
    <p:sldId id="365" r:id="rId41"/>
    <p:sldId id="366" r:id="rId42"/>
    <p:sldId id="367" r:id="rId43"/>
    <p:sldId id="309" r:id="rId44"/>
    <p:sldId id="273" r:id="rId45"/>
    <p:sldId id="477" r:id="rId46"/>
    <p:sldId id="274" r:id="rId47"/>
    <p:sldId id="310" r:id="rId48"/>
    <p:sldId id="473" r:id="rId49"/>
    <p:sldId id="299" r:id="rId50"/>
    <p:sldId id="300" r:id="rId51"/>
    <p:sldId id="343" r:id="rId52"/>
    <p:sldId id="342" r:id="rId53"/>
    <p:sldId id="474" r:id="rId54"/>
    <p:sldId id="447" r:id="rId55"/>
    <p:sldId id="449" r:id="rId56"/>
    <p:sldId id="448" r:id="rId57"/>
    <p:sldId id="451" r:id="rId58"/>
    <p:sldId id="450" r:id="rId59"/>
    <p:sldId id="370" r:id="rId60"/>
    <p:sldId id="285" r:id="rId61"/>
    <p:sldId id="402" r:id="rId62"/>
    <p:sldId id="462" r:id="rId63"/>
    <p:sldId id="371" r:id="rId64"/>
    <p:sldId id="284" r:id="rId65"/>
    <p:sldId id="286" r:id="rId66"/>
    <p:sldId id="407" r:id="rId67"/>
    <p:sldId id="362" r:id="rId68"/>
    <p:sldId id="408" r:id="rId69"/>
    <p:sldId id="294" r:id="rId70"/>
    <p:sldId id="404" r:id="rId71"/>
    <p:sldId id="295" r:id="rId72"/>
    <p:sldId id="403" r:id="rId73"/>
    <p:sldId id="262" r:id="rId74"/>
    <p:sldId id="475" r:id="rId75"/>
    <p:sldId id="263" r:id="rId76"/>
    <p:sldId id="264" r:id="rId77"/>
    <p:sldId id="476" r:id="rId78"/>
    <p:sldId id="306" r:id="rId79"/>
    <p:sldId id="307" r:id="rId80"/>
    <p:sldId id="478" r:id="rId81"/>
    <p:sldId id="463" r:id="rId82"/>
    <p:sldId id="472" r:id="rId83"/>
    <p:sldId id="468" r:id="rId84"/>
    <p:sldId id="469" r:id="rId85"/>
    <p:sldId id="464" r:id="rId86"/>
    <p:sldId id="336" r:id="rId87"/>
    <p:sldId id="270" r:id="rId88"/>
    <p:sldId id="279" r:id="rId89"/>
    <p:sldId id="479" r:id="rId90"/>
    <p:sldId id="480" r:id="rId91"/>
    <p:sldId id="355" r:id="rId92"/>
    <p:sldId id="280" r:id="rId93"/>
    <p:sldId id="354" r:id="rId94"/>
    <p:sldId id="432" r:id="rId95"/>
    <p:sldId id="275" r:id="rId96"/>
    <p:sldId id="277" r:id="rId97"/>
    <p:sldId id="276" r:id="rId98"/>
    <p:sldId id="278" r:id="rId99"/>
    <p:sldId id="353" r:id="rId100"/>
    <p:sldId id="322" r:id="rId101"/>
    <p:sldId id="412" r:id="rId102"/>
    <p:sldId id="418" r:id="rId103"/>
    <p:sldId id="332" r:id="rId104"/>
    <p:sldId id="465" r:id="rId105"/>
    <p:sldId id="471" r:id="rId106"/>
    <p:sldId id="470" r:id="rId107"/>
  </p:sldIdLst>
  <p:sldSz cx="9144000" cy="6858000" type="screen4x3"/>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4614" autoAdjust="0"/>
  </p:normalViewPr>
  <p:slideViewPr>
    <p:cSldViewPr>
      <p:cViewPr>
        <p:scale>
          <a:sx n="70" d="100"/>
          <a:sy n="70" d="100"/>
        </p:scale>
        <p:origin x="-2178" y="-8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äivämäärän paikkamerkki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FAAD8B-DC74-49E4-8827-D7E2C6603D52}" type="datetimeFigureOut">
              <a:rPr lang="en-US" smtClean="0"/>
              <a:pPr/>
              <a:t>11/7/2010</a:t>
            </a:fld>
            <a:endParaRPr lang="en-US"/>
          </a:p>
        </p:txBody>
      </p:sp>
      <p:sp>
        <p:nvSpPr>
          <p:cNvPr id="4" name="Dian kuvan paikkamerkki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Huomautusten paikkamerkki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a:p>
        </p:txBody>
      </p:sp>
      <p:sp>
        <p:nvSpPr>
          <p:cNvPr id="6" name="Alatunnisteen paikkamerk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Dian numeron paikkamerkki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FB03D7-D593-40FF-AAA8-CD7ADB0BFE4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Otsikkodia">
    <p:spTree>
      <p:nvGrpSpPr>
        <p:cNvPr id="1" name=""/>
        <p:cNvGrpSpPr/>
        <p:nvPr/>
      </p:nvGrpSpPr>
      <p:grpSpPr>
        <a:xfrm>
          <a:off x="0" y="0"/>
          <a:ext cx="0" cy="0"/>
          <a:chOff x="0" y="0"/>
          <a:chExt cx="0" cy="0"/>
        </a:xfrm>
      </p:grpSpPr>
      <p:sp>
        <p:nvSpPr>
          <p:cNvPr id="7" name="Round Same Side Corner Rectangle 6"/>
          <p:cNvSpPr/>
          <p:nvPr/>
        </p:nvSpPr>
        <p:spPr>
          <a:xfrm flipV="1">
            <a:off x="228600" y="4724400"/>
            <a:ext cx="8686800" cy="1828800"/>
          </a:xfrm>
          <a:prstGeom prst="round2SameRect">
            <a:avLst>
              <a:gd name="adj1" fmla="val 10784"/>
              <a:gd name="adj2" fmla="val 0"/>
            </a:avLst>
          </a:prstGeom>
          <a:solidFill>
            <a:schemeClr val="tx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a:off x="228600" y="228600"/>
            <a:ext cx="8686800" cy="4419600"/>
          </a:xfrm>
          <a:prstGeom prst="round2SameRect">
            <a:avLst>
              <a:gd name="adj1" fmla="val 2821"/>
              <a:gd name="adj2" fmla="val 0"/>
            </a:avLst>
          </a:prstGeom>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ctrTitle"/>
          </p:nvPr>
        </p:nvSpPr>
        <p:spPr>
          <a:xfrm>
            <a:off x="609600" y="533400"/>
            <a:ext cx="7924800" cy="3886201"/>
          </a:xfrm>
        </p:spPr>
        <p:txBody>
          <a:bodyPr>
            <a:normAutofit/>
          </a:bodyPr>
          <a:lstStyle>
            <a:lvl1pPr algn="ctr">
              <a:defRPr sz="4800">
                <a:effectLst/>
              </a:defRPr>
            </a:lvl1pPr>
          </a:lstStyle>
          <a:p>
            <a:r>
              <a:rPr lang="fi-FI" smtClean="0"/>
              <a:t>Muokkaa perustyyl. napsautt.</a:t>
            </a:r>
            <a:endParaRPr lang="en-US" dirty="0"/>
          </a:p>
        </p:txBody>
      </p:sp>
      <p:sp>
        <p:nvSpPr>
          <p:cNvPr id="3" name="Rectangle 2"/>
          <p:cNvSpPr>
            <a:spLocks noGrp="1"/>
          </p:cNvSpPr>
          <p:nvPr>
            <p:ph type="subTitle" idx="1"/>
          </p:nvPr>
        </p:nvSpPr>
        <p:spPr>
          <a:xfrm>
            <a:off x="304800" y="4800600"/>
            <a:ext cx="8534400" cy="1600200"/>
          </a:xfrm>
        </p:spPr>
        <p:txBody>
          <a:bodyPr anchor="ctr">
            <a:normAutofit/>
          </a:bodyPr>
          <a:lstStyle>
            <a:lvl1pPr marL="0" indent="0" algn="ctr">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smtClean="0"/>
              <a:t>Muokkaa alaotsikon perustyyliä napsautt.</a:t>
            </a:r>
            <a:endParaRPr lang="en-US" dirty="0"/>
          </a:p>
        </p:txBody>
      </p:sp>
      <p:sp>
        <p:nvSpPr>
          <p:cNvPr id="4" name="Rectangle 3"/>
          <p:cNvSpPr>
            <a:spLocks noGrp="1"/>
          </p:cNvSpPr>
          <p:nvPr>
            <p:ph type="dt" sz="half" idx="10"/>
          </p:nvPr>
        </p:nvSpPr>
        <p:spPr>
          <a:xfrm>
            <a:off x="228600" y="6553200"/>
            <a:ext cx="2133600" cy="287782"/>
          </a:xfrm>
        </p:spPr>
        <p:txBody>
          <a:bodyPr/>
          <a:lstStyle>
            <a:lvl1pPr>
              <a:defRPr sz="800"/>
            </a:lvl1pPr>
          </a:lstStyle>
          <a:p>
            <a:r>
              <a:rPr lang="fi-FI" smtClean="0"/>
              <a:t>31.10.2010</a:t>
            </a:r>
            <a:endParaRPr lang="fi-FI"/>
          </a:p>
        </p:txBody>
      </p:sp>
      <p:sp>
        <p:nvSpPr>
          <p:cNvPr id="5" name="Rectangle 4"/>
          <p:cNvSpPr>
            <a:spLocks noGrp="1"/>
          </p:cNvSpPr>
          <p:nvPr>
            <p:ph type="ftr" sz="quarter" idx="11"/>
          </p:nvPr>
        </p:nvSpPr>
        <p:spPr>
          <a:xfrm>
            <a:off x="2895600" y="6553200"/>
            <a:ext cx="3429000" cy="287782"/>
          </a:xfrm>
        </p:spPr>
        <p:txBody>
          <a:bodyPr/>
          <a:lstStyle>
            <a:lvl1pPr>
              <a:defRPr sz="800"/>
            </a:lvl1pPr>
          </a:lstStyle>
          <a:p>
            <a:r>
              <a:rPr lang="fi-FI" smtClean="0"/>
              <a:t>Microsoft Dynamics CRM 2011 Walkthrough by Jukka Niiranen</a:t>
            </a:r>
            <a:endParaRPr lang="fi-FI" dirty="0"/>
          </a:p>
        </p:txBody>
      </p:sp>
      <p:sp>
        <p:nvSpPr>
          <p:cNvPr id="6" name="Rectangle 5"/>
          <p:cNvSpPr>
            <a:spLocks noGrp="1"/>
          </p:cNvSpPr>
          <p:nvPr>
            <p:ph type="sldNum" sz="quarter" idx="12"/>
          </p:nvPr>
        </p:nvSpPr>
        <p:spPr>
          <a:xfrm>
            <a:off x="6858000" y="6553200"/>
            <a:ext cx="2057400" cy="287782"/>
          </a:xfrm>
        </p:spPr>
        <p:txBody>
          <a:bodyPr/>
          <a:lstStyle>
            <a:lvl1pPr>
              <a:defRPr sz="800"/>
            </a:lvl1pPr>
          </a:lstStyle>
          <a:p>
            <a:fld id="{85605777-5A28-4DCA-8121-34AEB87BD8FA}" type="slidenum">
              <a:rPr lang="fi-FI" smtClean="0"/>
              <a:pPr/>
              <a:t>‹#›</a:t>
            </a:fld>
            <a:endParaRPr lang="fi-FI"/>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fi-FI" smtClean="0"/>
              <a:t>Muokkaa perustyyl. napsautt.</a:t>
            </a:r>
            <a:endParaRPr lang="en-US"/>
          </a:p>
        </p:txBody>
      </p:sp>
      <p:sp>
        <p:nvSpPr>
          <p:cNvPr id="3" name="Rectangle 2"/>
          <p:cNvSpPr>
            <a:spLocks noGrp="1"/>
          </p:cNvSpPr>
          <p:nvPr>
            <p:ph type="body" orient="vert" idx="1"/>
          </p:nvPr>
        </p:nvSpPr>
        <p:spPr/>
        <p:txBody>
          <a:bodyPr vert="eaVert"/>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a:p>
        </p:txBody>
      </p:sp>
      <p:sp>
        <p:nvSpPr>
          <p:cNvPr id="4" name="Rectangle 3"/>
          <p:cNvSpPr>
            <a:spLocks noGrp="1"/>
          </p:cNvSpPr>
          <p:nvPr>
            <p:ph type="dt" sz="half" idx="10"/>
          </p:nvPr>
        </p:nvSpPr>
        <p:spPr/>
        <p:txBody>
          <a:bodyPr/>
          <a:lstStyle/>
          <a:p>
            <a:r>
              <a:rPr lang="fi-FI" smtClean="0"/>
              <a:t>31.10.2010</a:t>
            </a:r>
            <a:endParaRPr lang="fi-FI"/>
          </a:p>
        </p:txBody>
      </p:sp>
      <p:sp>
        <p:nvSpPr>
          <p:cNvPr id="5" name="Rectangle 4"/>
          <p:cNvSpPr>
            <a:spLocks noGrp="1"/>
          </p:cNvSpPr>
          <p:nvPr>
            <p:ph type="ftr" sz="quarter" idx="11"/>
          </p:nvPr>
        </p:nvSpPr>
        <p:spPr/>
        <p:txBody>
          <a:bodyPr/>
          <a:lstStyle/>
          <a:p>
            <a:r>
              <a:rPr lang="fi-FI" smtClean="0"/>
              <a:t>Microsoft Dynamics CRM 2011 Walkthrough by Jukka Niiranen</a:t>
            </a:r>
            <a:endParaRPr lang="fi-FI"/>
          </a:p>
        </p:txBody>
      </p:sp>
      <p:sp>
        <p:nvSpPr>
          <p:cNvPr id="6" name="Rectangle 5"/>
          <p:cNvSpPr>
            <a:spLocks noGrp="1"/>
          </p:cNvSpPr>
          <p:nvPr>
            <p:ph type="sldNum" sz="quarter" idx="12"/>
          </p:nvPr>
        </p:nvSpPr>
        <p:spPr/>
        <p:txBody>
          <a:bodyPr/>
          <a:lstStyle/>
          <a:p>
            <a:fld id="{85605777-5A28-4DCA-8121-34AEB87BD8FA}" type="slidenum">
              <a:rPr lang="fi-FI" smtClean="0"/>
              <a:pPr/>
              <a:t>‹#›</a:t>
            </a:fld>
            <a:endParaRPr lang="fi-FI"/>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Pystysuora otsikko ja teksti">
    <p:spTree>
      <p:nvGrpSpPr>
        <p:cNvPr id="1" name=""/>
        <p:cNvGrpSpPr/>
        <p:nvPr/>
      </p:nvGrpSpPr>
      <p:grpSpPr>
        <a:xfrm>
          <a:off x="0" y="0"/>
          <a:ext cx="0" cy="0"/>
          <a:chOff x="0" y="0"/>
          <a:chExt cx="0" cy="0"/>
        </a:xfrm>
      </p:grpSpPr>
      <p:sp>
        <p:nvSpPr>
          <p:cNvPr id="3" name="Rectangle 2"/>
          <p:cNvSpPr>
            <a:spLocks noGrp="1"/>
          </p:cNvSpPr>
          <p:nvPr>
            <p:ph type="body" orient="vert" idx="1"/>
          </p:nvPr>
        </p:nvSpPr>
        <p:spPr>
          <a:xfrm>
            <a:off x="457200" y="274638"/>
            <a:ext cx="6400800" cy="6049962"/>
          </a:xfrm>
        </p:spPr>
        <p:txBody>
          <a:bodyPr vert="eaVert"/>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dirty="0"/>
          </a:p>
        </p:txBody>
      </p:sp>
      <p:sp>
        <p:nvSpPr>
          <p:cNvPr id="4" name="Rectangle 3"/>
          <p:cNvSpPr>
            <a:spLocks noGrp="1"/>
          </p:cNvSpPr>
          <p:nvPr>
            <p:ph type="dt" sz="half" idx="10"/>
          </p:nvPr>
        </p:nvSpPr>
        <p:spPr/>
        <p:txBody>
          <a:bodyPr/>
          <a:lstStyle/>
          <a:p>
            <a:r>
              <a:rPr lang="fi-FI" smtClean="0"/>
              <a:t>31.10.2010</a:t>
            </a:r>
            <a:endParaRPr lang="fi-FI"/>
          </a:p>
        </p:txBody>
      </p:sp>
      <p:sp>
        <p:nvSpPr>
          <p:cNvPr id="5" name="Rectangle 4"/>
          <p:cNvSpPr>
            <a:spLocks noGrp="1"/>
          </p:cNvSpPr>
          <p:nvPr>
            <p:ph type="ftr" sz="quarter" idx="11"/>
          </p:nvPr>
        </p:nvSpPr>
        <p:spPr/>
        <p:txBody>
          <a:bodyPr/>
          <a:lstStyle/>
          <a:p>
            <a:r>
              <a:rPr lang="fi-FI" smtClean="0"/>
              <a:t>Microsoft Dynamics CRM 2011 Walkthrough by Jukka Niiranen</a:t>
            </a:r>
            <a:endParaRPr lang="fi-FI"/>
          </a:p>
        </p:txBody>
      </p:sp>
      <p:sp>
        <p:nvSpPr>
          <p:cNvPr id="6" name="Rectangle 5"/>
          <p:cNvSpPr>
            <a:spLocks noGrp="1"/>
          </p:cNvSpPr>
          <p:nvPr>
            <p:ph type="sldNum" sz="quarter" idx="12"/>
          </p:nvPr>
        </p:nvSpPr>
        <p:spPr/>
        <p:txBody>
          <a:bodyPr/>
          <a:lstStyle/>
          <a:p>
            <a:fld id="{85605777-5A28-4DCA-8121-34AEB87BD8FA}" type="slidenum">
              <a:rPr lang="fi-FI" smtClean="0"/>
              <a:pPr/>
              <a:t>‹#›</a:t>
            </a:fld>
            <a:endParaRPr lang="fi-FI"/>
          </a:p>
        </p:txBody>
      </p:sp>
      <p:sp>
        <p:nvSpPr>
          <p:cNvPr id="7" name="Round Same Side Corner Rectangle 6"/>
          <p:cNvSpPr/>
          <p:nvPr/>
        </p:nvSpPr>
        <p:spPr>
          <a:xfrm rot="5400000">
            <a:off x="4862513" y="2300287"/>
            <a:ext cx="6096000" cy="1952625"/>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title" orient="vert"/>
          </p:nvPr>
        </p:nvSpPr>
        <p:spPr>
          <a:xfrm>
            <a:off x="7029450" y="274638"/>
            <a:ext cx="1752600" cy="5973762"/>
          </a:xfrm>
        </p:spPr>
        <p:txBody>
          <a:bodyPr vert="eaVert"/>
          <a:lstStyle>
            <a:lvl1pPr>
              <a:defRPr>
                <a:solidFill>
                  <a:srgbClr val="FFFFFF"/>
                </a:solidFill>
              </a:defRPr>
            </a:lvl1pPr>
          </a:lstStyle>
          <a:p>
            <a:r>
              <a:rPr lang="fi-FI" smtClean="0"/>
              <a:t>Muokkaa perustyyl. napsautt.</a:t>
            </a:r>
            <a:endParaRPr lang="en-US" dirty="0"/>
          </a:p>
        </p:txBody>
      </p:sp>
      <p:cxnSp>
        <p:nvCxnSpPr>
          <p:cNvPr id="8" name="Straight Connector 7"/>
          <p:cNvCxnSpPr/>
          <p:nvPr/>
        </p:nvCxnSpPr>
        <p:spPr>
          <a:xfrm>
            <a:off x="228600" y="6528816"/>
            <a:ext cx="8686800" cy="1588"/>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fi-FI" smtClean="0"/>
              <a:t>Muokkaa perustyyl. napsautt.</a:t>
            </a:r>
            <a:endParaRPr lang="en-US" dirty="0"/>
          </a:p>
        </p:txBody>
      </p:sp>
      <p:sp>
        <p:nvSpPr>
          <p:cNvPr id="3" name="Rectangle 2"/>
          <p:cNvSpPr>
            <a:spLocks noGrp="1"/>
          </p:cNvSpPr>
          <p:nvPr>
            <p:ph idx="1"/>
          </p:nvPr>
        </p:nvSpPr>
        <p:spPr/>
        <p:txBody>
          <a:bodyPr/>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a:p>
        </p:txBody>
      </p:sp>
      <p:sp>
        <p:nvSpPr>
          <p:cNvPr id="4" name="Rectangle 3"/>
          <p:cNvSpPr>
            <a:spLocks noGrp="1"/>
          </p:cNvSpPr>
          <p:nvPr>
            <p:ph type="dt" sz="half" idx="10"/>
          </p:nvPr>
        </p:nvSpPr>
        <p:spPr/>
        <p:txBody>
          <a:bodyPr/>
          <a:lstStyle>
            <a:lvl1pPr>
              <a:defRPr sz="800"/>
            </a:lvl1pPr>
          </a:lstStyle>
          <a:p>
            <a:r>
              <a:rPr lang="fi-FI" smtClean="0"/>
              <a:t>31.10.2010</a:t>
            </a:r>
            <a:endParaRPr lang="fi-FI" dirty="0"/>
          </a:p>
        </p:txBody>
      </p:sp>
      <p:sp>
        <p:nvSpPr>
          <p:cNvPr id="5" name="Rectangle 4"/>
          <p:cNvSpPr>
            <a:spLocks noGrp="1"/>
          </p:cNvSpPr>
          <p:nvPr>
            <p:ph type="ftr" sz="quarter" idx="11"/>
          </p:nvPr>
        </p:nvSpPr>
        <p:spPr/>
        <p:txBody>
          <a:bodyPr/>
          <a:lstStyle>
            <a:lvl1pPr>
              <a:defRPr sz="800"/>
            </a:lvl1pPr>
          </a:lstStyle>
          <a:p>
            <a:r>
              <a:rPr lang="fi-FI" smtClean="0"/>
              <a:t>Microsoft Dynamics CRM 2011 Walkthrough by Jukka Niiranen</a:t>
            </a:r>
            <a:endParaRPr lang="fi-FI" dirty="0"/>
          </a:p>
        </p:txBody>
      </p:sp>
      <p:sp>
        <p:nvSpPr>
          <p:cNvPr id="6" name="Rectangle 5"/>
          <p:cNvSpPr>
            <a:spLocks noGrp="1"/>
          </p:cNvSpPr>
          <p:nvPr>
            <p:ph type="sldNum" sz="quarter" idx="12"/>
          </p:nvPr>
        </p:nvSpPr>
        <p:spPr/>
        <p:txBody>
          <a:bodyPr/>
          <a:lstStyle>
            <a:lvl1pPr>
              <a:defRPr sz="800"/>
            </a:lvl1pPr>
          </a:lstStyle>
          <a:p>
            <a:fld id="{85605777-5A28-4DCA-8121-34AEB87BD8FA}" type="slidenum">
              <a:rPr lang="fi-FI" smtClean="0"/>
              <a:pPr/>
              <a:t>‹#›</a:t>
            </a:fld>
            <a:endParaRPr lang="fi-FI"/>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Osan ylätunniste">
    <p:spTree>
      <p:nvGrpSpPr>
        <p:cNvPr id="1" name=""/>
        <p:cNvGrpSpPr/>
        <p:nvPr/>
      </p:nvGrpSpPr>
      <p:grpSpPr>
        <a:xfrm>
          <a:off x="0" y="0"/>
          <a:ext cx="0" cy="0"/>
          <a:chOff x="0" y="0"/>
          <a:chExt cx="0" cy="0"/>
        </a:xfrm>
      </p:grpSpPr>
      <p:sp>
        <p:nvSpPr>
          <p:cNvPr id="8" name="Round Same Side Corner Rectangle 7"/>
          <p:cNvSpPr/>
          <p:nvPr/>
        </p:nvSpPr>
        <p:spPr>
          <a:xfrm>
            <a:off x="228600" y="228600"/>
            <a:ext cx="8686800" cy="4953000"/>
          </a:xfrm>
          <a:prstGeom prst="round2SameRect">
            <a:avLst>
              <a:gd name="adj1" fmla="val 2821"/>
              <a:gd name="adj2" fmla="val 0"/>
            </a:avLst>
          </a:prstGeom>
          <a:solidFill>
            <a:schemeClr val="tx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228600" y="5257800"/>
            <a:ext cx="8686800" cy="1295400"/>
          </a:xfrm>
          <a:prstGeom prst="round2SameRect">
            <a:avLst>
              <a:gd name="adj1" fmla="val 10784"/>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a:xfrm>
            <a:off x="685800" y="838200"/>
            <a:ext cx="7772400" cy="4191000"/>
          </a:xfrm>
        </p:spPr>
        <p:txBody>
          <a:bodyPr anchor="ctr"/>
          <a:lstStyle>
            <a:lvl1pPr algn="ctr">
              <a:defRPr sz="4800" b="0" cap="none" baseline="0">
                <a:solidFill>
                  <a:schemeClr val="bg2"/>
                </a:solidFill>
                <a:effectLst/>
              </a:defRPr>
            </a:lvl1pPr>
          </a:lstStyle>
          <a:p>
            <a:r>
              <a:rPr lang="fi-FI" smtClean="0"/>
              <a:t>Muokkaa perustyyl. napsautt.</a:t>
            </a:r>
            <a:endParaRPr lang="en-US" dirty="0"/>
          </a:p>
        </p:txBody>
      </p:sp>
      <p:sp>
        <p:nvSpPr>
          <p:cNvPr id="3" name="Rectangle 2"/>
          <p:cNvSpPr>
            <a:spLocks noGrp="1"/>
          </p:cNvSpPr>
          <p:nvPr>
            <p:ph type="body" idx="1"/>
          </p:nvPr>
        </p:nvSpPr>
        <p:spPr>
          <a:xfrm>
            <a:off x="722313" y="5410200"/>
            <a:ext cx="7772400" cy="1042987"/>
          </a:xfrm>
        </p:spPr>
        <p:txBody>
          <a:bodyPr anchor="ctr">
            <a:normAutofit/>
          </a:bodyPr>
          <a:lstStyle>
            <a:lvl1pPr marL="0" indent="0" algn="ctr">
              <a:buNone/>
              <a:defRPr sz="28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smtClean="0"/>
              <a:t>Muokkaa tekstin perustyylejä napsauttamalla</a:t>
            </a:r>
          </a:p>
        </p:txBody>
      </p:sp>
      <p:sp>
        <p:nvSpPr>
          <p:cNvPr id="4" name="Rectangle 3"/>
          <p:cNvSpPr>
            <a:spLocks noGrp="1"/>
          </p:cNvSpPr>
          <p:nvPr>
            <p:ph type="dt" sz="half" idx="10"/>
          </p:nvPr>
        </p:nvSpPr>
        <p:spPr/>
        <p:txBody>
          <a:bodyPr/>
          <a:lstStyle>
            <a:lvl1pPr>
              <a:defRPr sz="800"/>
            </a:lvl1pPr>
          </a:lstStyle>
          <a:p>
            <a:r>
              <a:rPr lang="fi-FI" smtClean="0"/>
              <a:t>31.10.2010</a:t>
            </a:r>
            <a:endParaRPr lang="fi-FI"/>
          </a:p>
        </p:txBody>
      </p:sp>
      <p:sp>
        <p:nvSpPr>
          <p:cNvPr id="5" name="Rectangle 4"/>
          <p:cNvSpPr>
            <a:spLocks noGrp="1"/>
          </p:cNvSpPr>
          <p:nvPr>
            <p:ph type="ftr" sz="quarter" idx="11"/>
          </p:nvPr>
        </p:nvSpPr>
        <p:spPr/>
        <p:txBody>
          <a:bodyPr/>
          <a:lstStyle>
            <a:lvl1pPr>
              <a:defRPr sz="800"/>
            </a:lvl1pPr>
          </a:lstStyle>
          <a:p>
            <a:r>
              <a:rPr lang="fi-FI" smtClean="0"/>
              <a:t>Microsoft Dynamics CRM 2011 Walkthrough by Jukka Niiranen</a:t>
            </a:r>
            <a:endParaRPr lang="fi-FI" dirty="0"/>
          </a:p>
        </p:txBody>
      </p:sp>
      <p:sp>
        <p:nvSpPr>
          <p:cNvPr id="6" name="Rectangle 5"/>
          <p:cNvSpPr>
            <a:spLocks noGrp="1"/>
          </p:cNvSpPr>
          <p:nvPr>
            <p:ph type="sldNum" sz="quarter" idx="12"/>
          </p:nvPr>
        </p:nvSpPr>
        <p:spPr/>
        <p:txBody>
          <a:bodyPr/>
          <a:lstStyle>
            <a:lvl1pPr>
              <a:defRPr sz="800"/>
            </a:lvl1pPr>
          </a:lstStyle>
          <a:p>
            <a:fld id="{85605777-5A28-4DCA-8121-34AEB87BD8FA}" type="slidenum">
              <a:rPr lang="fi-FI" smtClean="0"/>
              <a:pPr/>
              <a:t>‹#›</a:t>
            </a:fld>
            <a:endParaRPr lang="fi-FI"/>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fi-FI" smtClean="0"/>
              <a:t>Muokkaa perustyyl. napsautt.</a:t>
            </a:r>
            <a:endParaRPr lang="en-US"/>
          </a:p>
        </p:txBody>
      </p:sp>
      <p:sp>
        <p:nvSpPr>
          <p:cNvPr id="3" name="Rectangle 2"/>
          <p:cNvSpPr>
            <a:spLocks noGrp="1"/>
          </p:cNvSpPr>
          <p:nvPr>
            <p:ph sz="half" idx="1"/>
          </p:nvPr>
        </p:nvSpPr>
        <p:spPr>
          <a:xfrm>
            <a:off x="301752" y="1600200"/>
            <a:ext cx="4160520" cy="47548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dirty="0"/>
          </a:p>
        </p:txBody>
      </p:sp>
      <p:sp>
        <p:nvSpPr>
          <p:cNvPr id="4" name="Rectangle 3"/>
          <p:cNvSpPr>
            <a:spLocks noGrp="1"/>
          </p:cNvSpPr>
          <p:nvPr>
            <p:ph sz="half" idx="2"/>
          </p:nvPr>
        </p:nvSpPr>
        <p:spPr>
          <a:xfrm>
            <a:off x="4648200" y="1600200"/>
            <a:ext cx="4160520" cy="47548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dirty="0"/>
          </a:p>
        </p:txBody>
      </p:sp>
      <p:sp>
        <p:nvSpPr>
          <p:cNvPr id="5" name="Rectangle 4"/>
          <p:cNvSpPr>
            <a:spLocks noGrp="1"/>
          </p:cNvSpPr>
          <p:nvPr>
            <p:ph type="dt" sz="half" idx="10"/>
          </p:nvPr>
        </p:nvSpPr>
        <p:spPr/>
        <p:txBody>
          <a:bodyPr/>
          <a:lstStyle>
            <a:lvl1pPr>
              <a:defRPr sz="800"/>
            </a:lvl1pPr>
          </a:lstStyle>
          <a:p>
            <a:r>
              <a:rPr lang="fi-FI" smtClean="0"/>
              <a:t>31.10.2010</a:t>
            </a:r>
            <a:endParaRPr lang="fi-FI"/>
          </a:p>
        </p:txBody>
      </p:sp>
      <p:sp>
        <p:nvSpPr>
          <p:cNvPr id="6" name="Rectangle 5"/>
          <p:cNvSpPr>
            <a:spLocks noGrp="1"/>
          </p:cNvSpPr>
          <p:nvPr>
            <p:ph type="ftr" sz="quarter" idx="11"/>
          </p:nvPr>
        </p:nvSpPr>
        <p:spPr/>
        <p:txBody>
          <a:bodyPr/>
          <a:lstStyle>
            <a:lvl1pPr>
              <a:defRPr sz="800"/>
            </a:lvl1pPr>
          </a:lstStyle>
          <a:p>
            <a:r>
              <a:rPr lang="fi-FI" smtClean="0"/>
              <a:t>Microsoft Dynamics CRM 2011 Walkthrough by Jukka Niiranen</a:t>
            </a:r>
            <a:endParaRPr lang="fi-FI" dirty="0"/>
          </a:p>
        </p:txBody>
      </p:sp>
      <p:sp>
        <p:nvSpPr>
          <p:cNvPr id="7" name="Rectangle 6"/>
          <p:cNvSpPr>
            <a:spLocks noGrp="1"/>
          </p:cNvSpPr>
          <p:nvPr>
            <p:ph type="sldNum" sz="quarter" idx="12"/>
          </p:nvPr>
        </p:nvSpPr>
        <p:spPr/>
        <p:txBody>
          <a:bodyPr/>
          <a:lstStyle>
            <a:lvl1pPr>
              <a:defRPr sz="800"/>
            </a:lvl1pPr>
          </a:lstStyle>
          <a:p>
            <a:fld id="{85605777-5A28-4DCA-8121-34AEB87BD8FA}" type="slidenum">
              <a:rPr lang="fi-FI" smtClean="0"/>
              <a:pPr/>
              <a:t>‹#›</a:t>
            </a:fld>
            <a:endParaRPr lang="fi-FI"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defRPr/>
            </a:lvl1pPr>
          </a:lstStyle>
          <a:p>
            <a:r>
              <a:rPr lang="fi-FI" smtClean="0"/>
              <a:t>Muokkaa perustyyl. napsautt.</a:t>
            </a:r>
            <a:endParaRPr lang="en-US"/>
          </a:p>
        </p:txBody>
      </p:sp>
      <p:sp>
        <p:nvSpPr>
          <p:cNvPr id="3" name="Rectangle 2"/>
          <p:cNvSpPr>
            <a:spLocks noGrp="1"/>
          </p:cNvSpPr>
          <p:nvPr>
            <p:ph type="body" idx="1"/>
          </p:nvPr>
        </p:nvSpPr>
        <p:spPr>
          <a:xfrm>
            <a:off x="301752" y="1535112"/>
            <a:ext cx="4160520" cy="827087"/>
          </a:xfrm>
        </p:spPr>
        <p:txBody>
          <a:bodyPr anchor="ctr">
            <a:normAutofit/>
            <a:scene3d>
              <a:camera prst="orthographicFront"/>
              <a:lightRig rig="flat" dir="tl">
                <a:rot lat="0" lon="0" rev="6600000"/>
              </a:lightRig>
            </a:scene3d>
            <a:sp3d>
              <a:contourClr>
                <a:schemeClr val="accent2">
                  <a:shade val="75000"/>
                </a:schemeClr>
              </a:contourClr>
            </a:sp3d>
          </a:bodyPr>
          <a:lstStyle>
            <a:lvl1pPr marL="0" indent="0" algn="ctr">
              <a:buNone/>
              <a:defRPr lang="en-US" sz="2400" b="0" dirty="0" smtClean="0">
                <a:ln w="11430"/>
                <a:solidFill>
                  <a:schemeClr val="tx2"/>
                </a:solidFill>
                <a:effectLst/>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Muokkaa tekstin perustyylejä napsauttamalla</a:t>
            </a:r>
          </a:p>
        </p:txBody>
      </p:sp>
      <p:sp>
        <p:nvSpPr>
          <p:cNvPr id="4" name="Rectangle 3"/>
          <p:cNvSpPr>
            <a:spLocks noGrp="1"/>
          </p:cNvSpPr>
          <p:nvPr>
            <p:ph sz="half" idx="2"/>
          </p:nvPr>
        </p:nvSpPr>
        <p:spPr>
          <a:xfrm>
            <a:off x="301752" y="2373312"/>
            <a:ext cx="41605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dirty="0"/>
          </a:p>
        </p:txBody>
      </p:sp>
      <p:sp>
        <p:nvSpPr>
          <p:cNvPr id="5" name="Rectangle 4"/>
          <p:cNvSpPr>
            <a:spLocks noGrp="1"/>
          </p:cNvSpPr>
          <p:nvPr>
            <p:ph type="body" sz="quarter" idx="3"/>
          </p:nvPr>
        </p:nvSpPr>
        <p:spPr>
          <a:xfrm>
            <a:off x="4645024" y="1535112"/>
            <a:ext cx="4160520" cy="827087"/>
          </a:xfrm>
        </p:spPr>
        <p:txBody>
          <a:bodyPr anchor="ctr">
            <a:normAutofit/>
            <a:scene3d>
              <a:camera prst="orthographicFront"/>
              <a:lightRig rig="flat" dir="tl">
                <a:rot lat="0" lon="0" rev="6600000"/>
              </a:lightRig>
            </a:scene3d>
            <a:sp3d>
              <a:contourClr>
                <a:schemeClr val="accent2">
                  <a:shade val="75000"/>
                </a:schemeClr>
              </a:contourClr>
            </a:sp3d>
          </a:bodyPr>
          <a:lstStyle>
            <a:lvl1pPr marL="0" indent="0" algn="ctr">
              <a:buNone/>
              <a:defRPr lang="en-US" sz="2400" b="0" dirty="0" smtClean="0">
                <a:ln w="11430"/>
                <a:solidFill>
                  <a:schemeClr val="tx2"/>
                </a:solidFill>
                <a:effectLst/>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Muokkaa tekstin perustyylejä napsauttamalla</a:t>
            </a:r>
          </a:p>
        </p:txBody>
      </p:sp>
      <p:sp>
        <p:nvSpPr>
          <p:cNvPr id="6" name="Rectangle 5"/>
          <p:cNvSpPr>
            <a:spLocks noGrp="1"/>
          </p:cNvSpPr>
          <p:nvPr>
            <p:ph sz="quarter" idx="4"/>
          </p:nvPr>
        </p:nvSpPr>
        <p:spPr>
          <a:xfrm>
            <a:off x="4645024" y="2373312"/>
            <a:ext cx="41605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dirty="0"/>
          </a:p>
        </p:txBody>
      </p:sp>
      <p:sp>
        <p:nvSpPr>
          <p:cNvPr id="7" name="Rectangle 6"/>
          <p:cNvSpPr>
            <a:spLocks noGrp="1"/>
          </p:cNvSpPr>
          <p:nvPr>
            <p:ph type="dt" sz="half" idx="10"/>
          </p:nvPr>
        </p:nvSpPr>
        <p:spPr/>
        <p:txBody>
          <a:bodyPr/>
          <a:lstStyle/>
          <a:p>
            <a:r>
              <a:rPr lang="fi-FI" smtClean="0"/>
              <a:t>31.10.2010</a:t>
            </a:r>
            <a:endParaRPr lang="fi-FI"/>
          </a:p>
        </p:txBody>
      </p:sp>
      <p:sp>
        <p:nvSpPr>
          <p:cNvPr id="8" name="Rectangle 7"/>
          <p:cNvSpPr>
            <a:spLocks noGrp="1"/>
          </p:cNvSpPr>
          <p:nvPr>
            <p:ph type="ftr" sz="quarter" idx="11"/>
          </p:nvPr>
        </p:nvSpPr>
        <p:spPr/>
        <p:txBody>
          <a:bodyPr/>
          <a:lstStyle/>
          <a:p>
            <a:r>
              <a:rPr lang="fi-FI" smtClean="0"/>
              <a:t>Microsoft Dynamics CRM 2011 Walkthrough by Jukka Niiranen</a:t>
            </a:r>
            <a:endParaRPr lang="fi-FI"/>
          </a:p>
        </p:txBody>
      </p:sp>
      <p:sp>
        <p:nvSpPr>
          <p:cNvPr id="9" name="Rectangle 8"/>
          <p:cNvSpPr>
            <a:spLocks noGrp="1"/>
          </p:cNvSpPr>
          <p:nvPr>
            <p:ph type="sldNum" sz="quarter" idx="12"/>
          </p:nvPr>
        </p:nvSpPr>
        <p:spPr/>
        <p:txBody>
          <a:bodyPr/>
          <a:lstStyle/>
          <a:p>
            <a:fld id="{85605777-5A28-4DCA-8121-34AEB87BD8FA}" type="slidenum">
              <a:rPr lang="fi-FI" smtClean="0"/>
              <a:pPr/>
              <a:t>‹#›</a:t>
            </a:fld>
            <a:endParaRPr lang="fi-FI"/>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fi-FI" smtClean="0"/>
              <a:t>Muokkaa perustyyl. napsautt.</a:t>
            </a:r>
            <a:endParaRPr lang="en-US"/>
          </a:p>
        </p:txBody>
      </p:sp>
      <p:sp>
        <p:nvSpPr>
          <p:cNvPr id="3" name="Rectangle 2"/>
          <p:cNvSpPr>
            <a:spLocks noGrp="1"/>
          </p:cNvSpPr>
          <p:nvPr>
            <p:ph type="dt" sz="half" idx="10"/>
          </p:nvPr>
        </p:nvSpPr>
        <p:spPr/>
        <p:txBody>
          <a:bodyPr/>
          <a:lstStyle/>
          <a:p>
            <a:r>
              <a:rPr lang="fi-FI" smtClean="0"/>
              <a:t>31.10.2010</a:t>
            </a:r>
            <a:endParaRPr lang="fi-FI"/>
          </a:p>
        </p:txBody>
      </p:sp>
      <p:sp>
        <p:nvSpPr>
          <p:cNvPr id="4" name="Rectangle 3"/>
          <p:cNvSpPr>
            <a:spLocks noGrp="1"/>
          </p:cNvSpPr>
          <p:nvPr>
            <p:ph type="ftr" sz="quarter" idx="11"/>
          </p:nvPr>
        </p:nvSpPr>
        <p:spPr/>
        <p:txBody>
          <a:bodyPr/>
          <a:lstStyle/>
          <a:p>
            <a:r>
              <a:rPr lang="fi-FI" smtClean="0"/>
              <a:t>Microsoft Dynamics CRM 2011 Walkthrough by Jukka Niiranen</a:t>
            </a:r>
            <a:endParaRPr lang="fi-FI"/>
          </a:p>
        </p:txBody>
      </p:sp>
      <p:sp>
        <p:nvSpPr>
          <p:cNvPr id="5" name="Rectangle 4"/>
          <p:cNvSpPr>
            <a:spLocks noGrp="1"/>
          </p:cNvSpPr>
          <p:nvPr>
            <p:ph type="sldNum" sz="quarter" idx="12"/>
          </p:nvPr>
        </p:nvSpPr>
        <p:spPr/>
        <p:txBody>
          <a:bodyPr/>
          <a:lstStyle/>
          <a:p>
            <a:fld id="{85605777-5A28-4DCA-8121-34AEB87BD8FA}" type="slidenum">
              <a:rPr lang="fi-FI" smtClean="0"/>
              <a:pPr/>
              <a:t>‹#›</a:t>
            </a:fld>
            <a:endParaRPr lang="fi-FI"/>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yhjä">
    <p:spTree>
      <p:nvGrpSpPr>
        <p:cNvPr id="1" name=""/>
        <p:cNvGrpSpPr/>
        <p:nvPr/>
      </p:nvGrpSpPr>
      <p:grpSpPr>
        <a:xfrm>
          <a:off x="0" y="0"/>
          <a:ext cx="0" cy="0"/>
          <a:chOff x="0" y="0"/>
          <a:chExt cx="0" cy="0"/>
        </a:xfrm>
      </p:grpSpPr>
      <p:sp>
        <p:nvSpPr>
          <p:cNvPr id="2" name="Rectangle 1"/>
          <p:cNvSpPr>
            <a:spLocks noGrp="1"/>
          </p:cNvSpPr>
          <p:nvPr>
            <p:ph type="dt" sz="half" idx="10"/>
          </p:nvPr>
        </p:nvSpPr>
        <p:spPr/>
        <p:txBody>
          <a:bodyPr/>
          <a:lstStyle/>
          <a:p>
            <a:r>
              <a:rPr lang="fi-FI" smtClean="0"/>
              <a:t>31.10.2010</a:t>
            </a:r>
            <a:endParaRPr lang="fi-FI"/>
          </a:p>
        </p:txBody>
      </p:sp>
      <p:sp>
        <p:nvSpPr>
          <p:cNvPr id="3" name="Rectangle 2"/>
          <p:cNvSpPr>
            <a:spLocks noGrp="1"/>
          </p:cNvSpPr>
          <p:nvPr>
            <p:ph type="ftr" sz="quarter" idx="11"/>
          </p:nvPr>
        </p:nvSpPr>
        <p:spPr/>
        <p:txBody>
          <a:bodyPr/>
          <a:lstStyle/>
          <a:p>
            <a:r>
              <a:rPr lang="fi-FI" smtClean="0"/>
              <a:t>Microsoft Dynamics CRM 2011 Walkthrough by Jukka Niiranen</a:t>
            </a:r>
            <a:endParaRPr lang="fi-FI"/>
          </a:p>
        </p:txBody>
      </p:sp>
      <p:sp>
        <p:nvSpPr>
          <p:cNvPr id="4" name="Rectangle 3"/>
          <p:cNvSpPr>
            <a:spLocks noGrp="1"/>
          </p:cNvSpPr>
          <p:nvPr>
            <p:ph type="sldNum" sz="quarter" idx="12"/>
          </p:nvPr>
        </p:nvSpPr>
        <p:spPr/>
        <p:txBody>
          <a:bodyPr/>
          <a:lstStyle/>
          <a:p>
            <a:fld id="{85605777-5A28-4DCA-8121-34AEB87BD8FA}" type="slidenum">
              <a:rPr lang="fi-FI" smtClean="0"/>
              <a:pPr/>
              <a:t>‹#›</a:t>
            </a:fld>
            <a:endParaRPr lang="fi-FI"/>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Otsikollinen sisältö">
    <p:spTree>
      <p:nvGrpSpPr>
        <p:cNvPr id="1" name=""/>
        <p:cNvGrpSpPr/>
        <p:nvPr/>
      </p:nvGrpSpPr>
      <p:grpSpPr>
        <a:xfrm>
          <a:off x="0" y="0"/>
          <a:ext cx="0" cy="0"/>
          <a:chOff x="0" y="0"/>
          <a:chExt cx="0" cy="0"/>
        </a:xfrm>
      </p:grpSpPr>
      <p:sp>
        <p:nvSpPr>
          <p:cNvPr id="8" name="Round Same Side Corner Rectangle 7"/>
          <p:cNvSpPr/>
          <p:nvPr/>
        </p:nvSpPr>
        <p:spPr>
          <a:xfrm>
            <a:off x="228600" y="152400"/>
            <a:ext cx="8686800" cy="1295400"/>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a:xfrm>
            <a:off x="304800" y="228600"/>
            <a:ext cx="4495800" cy="1143000"/>
          </a:xfrm>
        </p:spPr>
        <p:txBody>
          <a:bodyPr anchor="ctr"/>
          <a:lstStyle>
            <a:lvl1pPr algn="l">
              <a:defRPr sz="2800" b="0"/>
            </a:lvl1pPr>
          </a:lstStyle>
          <a:p>
            <a:r>
              <a:rPr lang="fi-FI" smtClean="0"/>
              <a:t>Muokkaa perustyyl. napsautt.</a:t>
            </a:r>
            <a:endParaRPr lang="en-US" dirty="0"/>
          </a:p>
        </p:txBody>
      </p:sp>
      <p:sp>
        <p:nvSpPr>
          <p:cNvPr id="3" name="Rectangle 2"/>
          <p:cNvSpPr>
            <a:spLocks noGrp="1"/>
          </p:cNvSpPr>
          <p:nvPr>
            <p:ph idx="1"/>
          </p:nvPr>
        </p:nvSpPr>
        <p:spPr>
          <a:xfrm>
            <a:off x="228600" y="1600200"/>
            <a:ext cx="8686800" cy="4724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dirty="0"/>
          </a:p>
        </p:txBody>
      </p:sp>
      <p:sp>
        <p:nvSpPr>
          <p:cNvPr id="5" name="Rectangle 4"/>
          <p:cNvSpPr>
            <a:spLocks noGrp="1"/>
          </p:cNvSpPr>
          <p:nvPr>
            <p:ph type="dt" sz="half" idx="10"/>
          </p:nvPr>
        </p:nvSpPr>
        <p:spPr/>
        <p:txBody>
          <a:bodyPr/>
          <a:lstStyle/>
          <a:p>
            <a:r>
              <a:rPr lang="fi-FI" smtClean="0"/>
              <a:t>31.10.2010</a:t>
            </a:r>
            <a:endParaRPr lang="fi-FI"/>
          </a:p>
        </p:txBody>
      </p:sp>
      <p:sp>
        <p:nvSpPr>
          <p:cNvPr id="6" name="Rectangle 5"/>
          <p:cNvSpPr>
            <a:spLocks noGrp="1"/>
          </p:cNvSpPr>
          <p:nvPr>
            <p:ph type="ftr" sz="quarter" idx="11"/>
          </p:nvPr>
        </p:nvSpPr>
        <p:spPr/>
        <p:txBody>
          <a:bodyPr/>
          <a:lstStyle/>
          <a:p>
            <a:r>
              <a:rPr lang="fi-FI" smtClean="0"/>
              <a:t>Microsoft Dynamics CRM 2011 Walkthrough by Jukka Niiranen</a:t>
            </a:r>
            <a:endParaRPr lang="fi-FI"/>
          </a:p>
        </p:txBody>
      </p:sp>
      <p:sp>
        <p:nvSpPr>
          <p:cNvPr id="7" name="Rectangle 6"/>
          <p:cNvSpPr>
            <a:spLocks noGrp="1"/>
          </p:cNvSpPr>
          <p:nvPr>
            <p:ph type="sldNum" sz="quarter" idx="12"/>
          </p:nvPr>
        </p:nvSpPr>
        <p:spPr/>
        <p:txBody>
          <a:bodyPr/>
          <a:lstStyle/>
          <a:p>
            <a:fld id="{85605777-5A28-4DCA-8121-34AEB87BD8FA}" type="slidenum">
              <a:rPr lang="fi-FI" smtClean="0"/>
              <a:pPr/>
              <a:t>‹#›</a:t>
            </a:fld>
            <a:endParaRPr lang="fi-FI"/>
          </a:p>
        </p:txBody>
      </p:sp>
      <p:cxnSp>
        <p:nvCxnSpPr>
          <p:cNvPr id="9" name="Straight Connector 8"/>
          <p:cNvCxnSpPr/>
          <p:nvPr/>
        </p:nvCxnSpPr>
        <p:spPr>
          <a:xfrm>
            <a:off x="228600" y="6528816"/>
            <a:ext cx="8686800" cy="1588"/>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 useBgFill="1">
        <p:nvSpPr>
          <p:cNvPr id="10" name="Rectangle 9"/>
          <p:cNvSpPr/>
          <p:nvPr/>
        </p:nvSpPr>
        <p:spPr>
          <a:xfrm>
            <a:off x="4876800" y="152400"/>
            <a:ext cx="3581400" cy="12954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67288" y="152400"/>
            <a:ext cx="3400425" cy="1295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a:spLocks noGrp="1"/>
          </p:cNvSpPr>
          <p:nvPr>
            <p:ph type="body" sz="half" idx="2"/>
          </p:nvPr>
        </p:nvSpPr>
        <p:spPr>
          <a:xfrm>
            <a:off x="5105400" y="228600"/>
            <a:ext cx="3200400" cy="1143000"/>
          </a:xfrm>
        </p:spPr>
        <p:txBody>
          <a:bodyPr anchor="ctr">
            <a:normAutofit/>
          </a:bodyPr>
          <a:lstStyle>
            <a:lvl1pPr marL="0" indent="0" algn="l">
              <a:buNone/>
              <a:defRPr sz="16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Muokkaa tekstin perustyylejä napsauttamalla</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tsikollinen kuva">
    <p:spTree>
      <p:nvGrpSpPr>
        <p:cNvPr id="1" name=""/>
        <p:cNvGrpSpPr/>
        <p:nvPr/>
      </p:nvGrpSpPr>
      <p:grpSpPr>
        <a:xfrm>
          <a:off x="0" y="0"/>
          <a:ext cx="0" cy="0"/>
          <a:chOff x="0" y="0"/>
          <a:chExt cx="0" cy="0"/>
        </a:xfrm>
      </p:grpSpPr>
      <p:sp>
        <p:nvSpPr>
          <p:cNvPr id="8" name="Round Same Side Corner Rectangle 7"/>
          <p:cNvSpPr/>
          <p:nvPr/>
        </p:nvSpPr>
        <p:spPr>
          <a:xfrm>
            <a:off x="228600" y="152400"/>
            <a:ext cx="8686800" cy="1295400"/>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a:spLocks noGrp="1"/>
          </p:cNvSpPr>
          <p:nvPr>
            <p:ph type="pic" idx="1"/>
          </p:nvPr>
        </p:nvSpPr>
        <p:spPr>
          <a:xfrm>
            <a:off x="228600" y="1524000"/>
            <a:ext cx="8686800" cy="49103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smtClean="0"/>
              <a:t>Lisää kuva napsauttamalla kuvaketta</a:t>
            </a:r>
            <a:endParaRPr lang="en-US"/>
          </a:p>
        </p:txBody>
      </p:sp>
      <p:sp>
        <p:nvSpPr>
          <p:cNvPr id="5" name="Rectangle 4"/>
          <p:cNvSpPr>
            <a:spLocks noGrp="1"/>
          </p:cNvSpPr>
          <p:nvPr>
            <p:ph type="dt" sz="half" idx="10"/>
          </p:nvPr>
        </p:nvSpPr>
        <p:spPr/>
        <p:txBody>
          <a:bodyPr/>
          <a:lstStyle/>
          <a:p>
            <a:r>
              <a:rPr lang="fi-FI" smtClean="0"/>
              <a:t>31.10.2010</a:t>
            </a:r>
            <a:endParaRPr lang="fi-FI"/>
          </a:p>
        </p:txBody>
      </p:sp>
      <p:sp>
        <p:nvSpPr>
          <p:cNvPr id="6" name="Rectangle 5"/>
          <p:cNvSpPr>
            <a:spLocks noGrp="1"/>
          </p:cNvSpPr>
          <p:nvPr>
            <p:ph type="ftr" sz="quarter" idx="11"/>
          </p:nvPr>
        </p:nvSpPr>
        <p:spPr/>
        <p:txBody>
          <a:bodyPr/>
          <a:lstStyle/>
          <a:p>
            <a:r>
              <a:rPr lang="fi-FI" smtClean="0"/>
              <a:t>Microsoft Dynamics CRM 2011 Walkthrough by Jukka Niiranen</a:t>
            </a:r>
            <a:endParaRPr lang="fi-FI"/>
          </a:p>
        </p:txBody>
      </p:sp>
      <p:sp>
        <p:nvSpPr>
          <p:cNvPr id="7" name="Rectangle 6"/>
          <p:cNvSpPr>
            <a:spLocks noGrp="1"/>
          </p:cNvSpPr>
          <p:nvPr>
            <p:ph type="sldNum" sz="quarter" idx="12"/>
          </p:nvPr>
        </p:nvSpPr>
        <p:spPr/>
        <p:txBody>
          <a:bodyPr/>
          <a:lstStyle/>
          <a:p>
            <a:fld id="{85605777-5A28-4DCA-8121-34AEB87BD8FA}" type="slidenum">
              <a:rPr lang="fi-FI" smtClean="0"/>
              <a:pPr/>
              <a:t>‹#›</a:t>
            </a:fld>
            <a:endParaRPr lang="fi-FI"/>
          </a:p>
        </p:txBody>
      </p:sp>
      <p:sp useBgFill="1">
        <p:nvSpPr>
          <p:cNvPr id="9" name="Rectangle 8"/>
          <p:cNvSpPr/>
          <p:nvPr/>
        </p:nvSpPr>
        <p:spPr>
          <a:xfrm>
            <a:off x="4876800" y="152400"/>
            <a:ext cx="3581400" cy="12954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67288" y="152400"/>
            <a:ext cx="3400425" cy="1295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a:xfrm>
            <a:off x="304800" y="228600"/>
            <a:ext cx="4495800" cy="1143000"/>
          </a:xfrm>
        </p:spPr>
        <p:txBody>
          <a:bodyPr anchor="ctr"/>
          <a:lstStyle>
            <a:lvl1pPr algn="l">
              <a:defRPr sz="2800" b="0"/>
            </a:lvl1pPr>
          </a:lstStyle>
          <a:p>
            <a:r>
              <a:rPr lang="fi-FI" smtClean="0"/>
              <a:t>Muokkaa perustyyl. napsautt.</a:t>
            </a:r>
            <a:endParaRPr lang="en-US" dirty="0"/>
          </a:p>
        </p:txBody>
      </p:sp>
      <p:sp>
        <p:nvSpPr>
          <p:cNvPr id="4" name="Rectangle 3"/>
          <p:cNvSpPr>
            <a:spLocks noGrp="1"/>
          </p:cNvSpPr>
          <p:nvPr>
            <p:ph type="body" sz="half" idx="2"/>
          </p:nvPr>
        </p:nvSpPr>
        <p:spPr>
          <a:xfrm>
            <a:off x="5105400" y="228600"/>
            <a:ext cx="3200400" cy="1143000"/>
          </a:xfrm>
        </p:spPr>
        <p:txBody>
          <a:bodyPr anchor="ctr">
            <a:normAutofit/>
          </a:bodyPr>
          <a:lstStyle>
            <a:lvl1pPr marL="0" indent="0">
              <a:buNone/>
              <a:defRPr sz="16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Muokkaa tekstin perustyylejä napsauttamalla</a:t>
            </a:r>
          </a:p>
        </p:txBody>
      </p:sp>
      <p:cxnSp>
        <p:nvCxnSpPr>
          <p:cNvPr id="11" name="Straight Connector 10"/>
          <p:cNvCxnSpPr/>
          <p:nvPr/>
        </p:nvCxnSpPr>
        <p:spPr>
          <a:xfrm>
            <a:off x="228600" y="6528816"/>
            <a:ext cx="8686800" cy="1588"/>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ound Same Side Corner Rectangle 6"/>
          <p:cNvSpPr/>
          <p:nvPr/>
        </p:nvSpPr>
        <p:spPr>
          <a:xfrm>
            <a:off x="228600" y="152400"/>
            <a:ext cx="8686800" cy="1295400"/>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 y="274638"/>
            <a:ext cx="8534400" cy="1143000"/>
          </a:xfrm>
          <a:prstGeom prst="rect">
            <a:avLst/>
          </a:prstGeom>
        </p:spPr>
        <p:txBody>
          <a:bodyPr vert="horz" lIns="91440" tIns="45720" rIns="91440" bIns="45720" rtlCol="0" anchor="ctr">
            <a:noAutofit/>
          </a:bodyPr>
          <a:lstStyle/>
          <a:p>
            <a:r>
              <a:rPr lang="fi-FI" smtClean="0"/>
              <a:t>Muokkaa perustyyl. napsautt.</a:t>
            </a:r>
            <a:endParaRPr lang="en-US" dirty="0"/>
          </a:p>
        </p:txBody>
      </p:sp>
      <p:sp>
        <p:nvSpPr>
          <p:cNvPr id="3" name="Text Placeholder 2"/>
          <p:cNvSpPr>
            <a:spLocks noGrp="1"/>
          </p:cNvSpPr>
          <p:nvPr>
            <p:ph type="body" idx="1"/>
          </p:nvPr>
        </p:nvSpPr>
        <p:spPr>
          <a:xfrm>
            <a:off x="304800" y="1600200"/>
            <a:ext cx="8534400" cy="4800600"/>
          </a:xfrm>
          <a:prstGeom prst="rect">
            <a:avLst/>
          </a:prstGeom>
        </p:spPr>
        <p:txBody>
          <a:bodyPr vert="horz" lIns="91440" tIns="45720" rIns="91440" bIns="45720" rtlCol="0">
            <a:normAutofit/>
          </a:bodyPr>
          <a:lstStyle/>
          <a:p>
            <a:pPr lvl="0"/>
            <a:r>
              <a:rPr lang="fi-FI" smtClean="0"/>
              <a:t>Muokkaa tekstin perustyylejä napsauttamalla</a:t>
            </a:r>
          </a:p>
          <a:p>
            <a:pPr lvl="1"/>
            <a:r>
              <a:rPr lang="fi-FI" smtClean="0"/>
              <a:t>toinen taso</a:t>
            </a:r>
          </a:p>
          <a:p>
            <a:pPr lvl="2"/>
            <a:r>
              <a:rPr lang="fi-FI" smtClean="0"/>
              <a:t>kolmas taso</a:t>
            </a:r>
          </a:p>
          <a:p>
            <a:pPr lvl="3"/>
            <a:r>
              <a:rPr lang="fi-FI" smtClean="0"/>
              <a:t>neljäs taso</a:t>
            </a:r>
          </a:p>
          <a:p>
            <a:pPr lvl="4"/>
            <a:r>
              <a:rPr lang="fi-FI" smtClean="0"/>
              <a:t>viides taso</a:t>
            </a:r>
            <a:endParaRPr lang="en-US" dirty="0"/>
          </a:p>
        </p:txBody>
      </p:sp>
      <p:sp>
        <p:nvSpPr>
          <p:cNvPr id="4" name="Date Placeholder 3"/>
          <p:cNvSpPr>
            <a:spLocks noGrp="1"/>
          </p:cNvSpPr>
          <p:nvPr>
            <p:ph type="dt" sz="half" idx="2"/>
          </p:nvPr>
        </p:nvSpPr>
        <p:spPr>
          <a:xfrm>
            <a:off x="228600" y="6520942"/>
            <a:ext cx="2133600" cy="320040"/>
          </a:xfrm>
          <a:prstGeom prst="rect">
            <a:avLst/>
          </a:prstGeom>
        </p:spPr>
        <p:txBody>
          <a:bodyPr vert="horz" lIns="91440" tIns="45720" rIns="91440" bIns="45720" rtlCol="0" anchor="ctr"/>
          <a:lstStyle>
            <a:lvl1pPr algn="l">
              <a:defRPr sz="800">
                <a:solidFill>
                  <a:schemeClr val="tx2"/>
                </a:solidFill>
              </a:defRPr>
            </a:lvl1pPr>
          </a:lstStyle>
          <a:p>
            <a:r>
              <a:rPr lang="fi-FI" smtClean="0"/>
              <a:t>31.10.2010</a:t>
            </a:r>
            <a:endParaRPr lang="fi-FI"/>
          </a:p>
        </p:txBody>
      </p:sp>
      <p:sp>
        <p:nvSpPr>
          <p:cNvPr id="5" name="Footer Placeholder 4"/>
          <p:cNvSpPr>
            <a:spLocks noGrp="1"/>
          </p:cNvSpPr>
          <p:nvPr>
            <p:ph type="ftr" sz="quarter" idx="3"/>
          </p:nvPr>
        </p:nvSpPr>
        <p:spPr>
          <a:xfrm>
            <a:off x="2895600" y="6520942"/>
            <a:ext cx="3429000" cy="320040"/>
          </a:xfrm>
          <a:prstGeom prst="rect">
            <a:avLst/>
          </a:prstGeom>
        </p:spPr>
        <p:txBody>
          <a:bodyPr vert="horz" lIns="91440" tIns="45720" rIns="91440" bIns="45720" rtlCol="0" anchor="ctr"/>
          <a:lstStyle>
            <a:lvl1pPr algn="ctr">
              <a:defRPr sz="800">
                <a:solidFill>
                  <a:schemeClr val="tx2"/>
                </a:solidFill>
              </a:defRPr>
            </a:lvl1pPr>
          </a:lstStyle>
          <a:p>
            <a:r>
              <a:rPr lang="fi-FI" smtClean="0"/>
              <a:t>Microsoft Dynamics CRM 2011 Walkthrough by Jukka Niiranen</a:t>
            </a:r>
            <a:endParaRPr lang="fi-FI" dirty="0"/>
          </a:p>
        </p:txBody>
      </p:sp>
      <p:sp>
        <p:nvSpPr>
          <p:cNvPr id="6" name="Slide Number Placeholder 5"/>
          <p:cNvSpPr>
            <a:spLocks noGrp="1"/>
          </p:cNvSpPr>
          <p:nvPr>
            <p:ph type="sldNum" sz="quarter" idx="4"/>
          </p:nvPr>
        </p:nvSpPr>
        <p:spPr>
          <a:xfrm>
            <a:off x="6781800" y="6520942"/>
            <a:ext cx="2133600" cy="320040"/>
          </a:xfrm>
          <a:prstGeom prst="rect">
            <a:avLst/>
          </a:prstGeom>
        </p:spPr>
        <p:txBody>
          <a:bodyPr vert="horz" lIns="91440" tIns="45720" rIns="91440" bIns="45720" rtlCol="0" anchor="ctr"/>
          <a:lstStyle>
            <a:lvl1pPr algn="r">
              <a:defRPr sz="800">
                <a:solidFill>
                  <a:schemeClr val="tx2"/>
                </a:solidFill>
              </a:defRPr>
            </a:lvl1pPr>
          </a:lstStyle>
          <a:p>
            <a:fld id="{85605777-5A28-4DCA-8121-34AEB87BD8FA}" type="slidenum">
              <a:rPr lang="fi-FI" smtClean="0"/>
              <a:pPr/>
              <a:t>‹#›</a:t>
            </a:fld>
            <a:endParaRPr lang="fi-FI"/>
          </a:p>
        </p:txBody>
      </p:sp>
      <p:cxnSp>
        <p:nvCxnSpPr>
          <p:cNvPr id="8" name="Straight Connector 7"/>
          <p:cNvCxnSpPr/>
          <p:nvPr/>
        </p:nvCxnSpPr>
        <p:spPr>
          <a:xfrm>
            <a:off x="228600" y="6524625"/>
            <a:ext cx="8686800" cy="1588"/>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3600" kern="1200">
          <a:solidFill>
            <a:srgbClr val="FFFFFF"/>
          </a:solidFill>
          <a:effectLst/>
          <a:latin typeface="+mj-lt"/>
          <a:ea typeface="+mj-ea"/>
          <a:cs typeface="+mj-cs"/>
        </a:defRPr>
      </a:lvl1pPr>
    </p:titleStyle>
    <p:bodyStyle>
      <a:lvl1pPr marL="274320" indent="-274320" algn="l" defTabSz="914400" rtl="0" eaLnBrk="1" latinLnBrk="0" hangingPunct="1">
        <a:spcBef>
          <a:spcPct val="20000"/>
        </a:spcBef>
        <a:buClr>
          <a:schemeClr val="accent2"/>
        </a:buClr>
        <a:buSzPct val="85000"/>
        <a:buFont typeface="Wingdings 2" pitchFamily="18" charset="2"/>
        <a:buChar char=""/>
        <a:defRPr sz="2800" kern="1200">
          <a:solidFill>
            <a:schemeClr val="tx1"/>
          </a:solidFill>
          <a:latin typeface="+mn-lt"/>
          <a:ea typeface="+mn-ea"/>
          <a:cs typeface="+mn-cs"/>
        </a:defRPr>
      </a:lvl1pPr>
      <a:lvl2pPr marL="548640" indent="-228600" algn="l" defTabSz="914400" rtl="0" eaLnBrk="1" latinLnBrk="0" hangingPunct="1">
        <a:spcBef>
          <a:spcPct val="20000"/>
        </a:spcBef>
        <a:buClr>
          <a:schemeClr val="accent2"/>
        </a:buClr>
        <a:buSzPct val="85000"/>
        <a:buFont typeface="Wingdings 2" pitchFamily="18" charset="2"/>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2"/>
        </a:buClr>
        <a:buSzPct val="100000"/>
        <a:buFont typeface="Arial" pitchFamily="34" charset="0"/>
        <a:buChar char="•"/>
        <a:defRPr sz="1800" kern="1200">
          <a:solidFill>
            <a:schemeClr val="tx2"/>
          </a:solidFill>
          <a:latin typeface="+mn-lt"/>
          <a:ea typeface="+mn-ea"/>
          <a:cs typeface="+mn-cs"/>
        </a:defRPr>
      </a:lvl4pPr>
      <a:lvl5pPr marL="128016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5pPr>
      <a:lvl6pPr marL="1463040" indent="-182880" algn="l" defTabSz="914400" rtl="0" eaLnBrk="1" latinLnBrk="0" hangingPunct="1">
        <a:spcBef>
          <a:spcPct val="20000"/>
        </a:spcBef>
        <a:buClr>
          <a:schemeClr val="accent2"/>
        </a:buClr>
        <a:buFont typeface="Arial" pitchFamily="34" charset="0"/>
        <a:buChar char="•"/>
        <a:defRPr sz="1600" kern="1200">
          <a:solidFill>
            <a:schemeClr val="tx2"/>
          </a:solidFill>
          <a:latin typeface="+mn-lt"/>
          <a:ea typeface="+mn-ea"/>
          <a:cs typeface="+mn-cs"/>
        </a:defRPr>
      </a:lvl6pPr>
      <a:lvl7pPr marL="1737360" indent="-182880" algn="l" defTabSz="914400" rtl="0" eaLnBrk="1" latinLnBrk="0" hangingPunct="1">
        <a:spcBef>
          <a:spcPct val="20000"/>
        </a:spcBef>
        <a:buClr>
          <a:schemeClr val="accent2"/>
        </a:buClr>
        <a:buFont typeface="Arial" pitchFamily="34" charset="0"/>
        <a:buChar char="•"/>
        <a:defRPr sz="1600" kern="1200">
          <a:solidFill>
            <a:schemeClr val="tx1"/>
          </a:solidFill>
          <a:latin typeface="+mn-lt"/>
          <a:ea typeface="+mn-ea"/>
          <a:cs typeface="+mn-cs"/>
        </a:defRPr>
      </a:lvl7pPr>
      <a:lvl8pPr marL="1920240" indent="-182880" algn="l" defTabSz="914400" rtl="0" eaLnBrk="1" latinLnBrk="0" hangingPunct="1">
        <a:spcBef>
          <a:spcPct val="20000"/>
        </a:spcBef>
        <a:buClr>
          <a:schemeClr val="accent2"/>
        </a:buClr>
        <a:buFont typeface="Arial" pitchFamily="34" charset="0"/>
        <a:buChar char="•"/>
        <a:defRPr sz="1600" kern="1200" baseline="0">
          <a:solidFill>
            <a:schemeClr val="tx2"/>
          </a:solidFill>
          <a:latin typeface="+mn-lt"/>
          <a:ea typeface="+mn-ea"/>
          <a:cs typeface="+mn-cs"/>
        </a:defRPr>
      </a:lvl8pPr>
      <a:lvl9pPr marL="2194560" indent="-182880" algn="l" defTabSz="914400" rtl="0" eaLnBrk="1" latinLnBrk="0" hangingPunct="1">
        <a:spcBef>
          <a:spcPts val="310"/>
        </a:spcBef>
        <a:buClr>
          <a:schemeClr val="accent2"/>
        </a:buClr>
        <a:buFont typeface="Arial"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hyperlink" Target="http://twitter.com/jukkan" TargetMode="External"/><Relationship Id="rId4" Type="http://schemas.openxmlformats.org/officeDocument/2006/relationships/hyperlink" Target="http://niiranen.eu/c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crm.davidyack.com/journal/2010/9/20/exploring-crm-2011-solution-framework-update-scenarios.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eblogs.asp.net/gayanperera/archive/2010/09/14/peeking-into-the-dynamics-crm-2011-solution-export-file.asp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ayazahmad.wordpress.com/2010/09/25/javascript-libraries-in-microsoft-dynamics-crm-201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blogs.msdn.com/b/crm/archive/2010/10/19/getting-started-with-custom-reports-in-the-cloud.aspx"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crmscape.blogspot.com/2010/09/creating-ms-crm-2011-vm-part-1-of-2.ht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crm2011scriptconvert.codeplex.com/"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yammer.com/about/product"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blog.sonomapartners.com/2010/05/vibe-social-networking-for-microsoft-dynamics-crm.html" TargetMode="External"/></Relationships>
</file>

<file path=ppt/slides/_rels/slide98.xml.rels><?xml version="1.0" encoding="UTF-8" standalone="yes"?>
<Relationships xmlns="http://schemas.openxmlformats.org/package/2006/relationships"><Relationship Id="rId2" Type="http://schemas.openxmlformats.org/officeDocument/2006/relationships/hyperlink" Target="http://crmaccelerators.codeplex.com/releases/view/29979"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dirty="0" smtClean="0"/>
              <a:t>Microsoft Dynamics CRM 2011 </a:t>
            </a:r>
            <a:r>
              <a:rPr lang="fi-FI" dirty="0" err="1" smtClean="0"/>
              <a:t>Walkthrough</a:t>
            </a:r>
            <a:endParaRPr lang="fi-FI" dirty="0"/>
          </a:p>
        </p:txBody>
      </p:sp>
      <p:sp>
        <p:nvSpPr>
          <p:cNvPr id="3" name="Alaotsikko 2"/>
          <p:cNvSpPr>
            <a:spLocks noGrp="1"/>
          </p:cNvSpPr>
          <p:nvPr>
            <p:ph type="subTitle" idx="1"/>
          </p:nvPr>
        </p:nvSpPr>
        <p:spPr/>
        <p:txBody>
          <a:bodyPr/>
          <a:lstStyle/>
          <a:p>
            <a:r>
              <a:rPr lang="fi-FI" dirty="0" smtClean="0"/>
              <a:t>Jukka Niiranen</a:t>
            </a:r>
            <a:endParaRPr lang="fi-FI" dirty="0"/>
          </a:p>
        </p:txBody>
      </p:sp>
      <p:sp>
        <p:nvSpPr>
          <p:cNvPr id="4" name="Pyöristetty suorakulmio 3"/>
          <p:cNvSpPr/>
          <p:nvPr/>
        </p:nvSpPr>
        <p:spPr>
          <a:xfrm>
            <a:off x="2915816" y="4293096"/>
            <a:ext cx="31683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spc="300" dirty="0" smtClean="0"/>
              <a:t>Part 2: Solution &amp; system management</a:t>
            </a:r>
            <a:endParaRPr lang="en-US" b="1" i="1" spc="300" dirty="0"/>
          </a:p>
        </p:txBody>
      </p:sp>
      <p:sp>
        <p:nvSpPr>
          <p:cNvPr id="5" name="Tekstikehys 4"/>
          <p:cNvSpPr txBox="1"/>
          <p:nvPr/>
        </p:nvSpPr>
        <p:spPr>
          <a:xfrm>
            <a:off x="3131840" y="6021288"/>
            <a:ext cx="2880320" cy="369332"/>
          </a:xfrm>
          <a:prstGeom prst="rect">
            <a:avLst/>
          </a:prstGeom>
          <a:noFill/>
        </p:spPr>
        <p:txBody>
          <a:bodyPr wrap="square" rtlCol="0">
            <a:spAutoFit/>
          </a:bodyPr>
          <a:lstStyle/>
          <a:p>
            <a:pPr algn="ctr"/>
            <a:r>
              <a:rPr lang="en-US" dirty="0" smtClean="0">
                <a:solidFill>
                  <a:schemeClr val="bg2"/>
                </a:solidFill>
              </a:rPr>
              <a:t>http://niiranen.eu/crm</a:t>
            </a:r>
            <a:endParaRPr lang="en-US" dirty="0">
              <a:solidFill>
                <a:schemeClr val="bg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Ribbon</a:t>
            </a:r>
            <a:r>
              <a:rPr lang="fi-FI" dirty="0" smtClean="0"/>
              <a:t> </a:t>
            </a:r>
            <a:r>
              <a:rPr lang="fi-FI" dirty="0" err="1" smtClean="0"/>
              <a:t>features</a:t>
            </a:r>
            <a:endParaRPr lang="fi-FI" dirty="0"/>
          </a:p>
        </p:txBody>
      </p:sp>
      <p:sp>
        <p:nvSpPr>
          <p:cNvPr id="3" name="Sisällön paikkamerkki 2"/>
          <p:cNvSpPr>
            <a:spLocks noGrp="1"/>
          </p:cNvSpPr>
          <p:nvPr>
            <p:ph idx="1"/>
          </p:nvPr>
        </p:nvSpPr>
        <p:spPr/>
        <p:txBody>
          <a:bodyPr/>
          <a:lstStyle/>
          <a:p>
            <a:r>
              <a:rPr lang="fi-FI" dirty="0" err="1" smtClean="0"/>
              <a:t>Ribbon</a:t>
            </a:r>
            <a:r>
              <a:rPr lang="fi-FI" dirty="0" smtClean="0"/>
              <a:t> </a:t>
            </a:r>
            <a:r>
              <a:rPr lang="fi-FI" dirty="0" err="1" smtClean="0"/>
              <a:t>types</a:t>
            </a:r>
            <a:r>
              <a:rPr lang="fi-FI" dirty="0" smtClean="0"/>
              <a:t> </a:t>
            </a:r>
            <a:r>
              <a:rPr lang="fi-FI" dirty="0" err="1" smtClean="0"/>
              <a:t>available</a:t>
            </a:r>
            <a:r>
              <a:rPr lang="fi-FI" dirty="0" smtClean="0"/>
              <a:t>:</a:t>
            </a:r>
          </a:p>
          <a:p>
            <a:pPr lvl="1"/>
            <a:r>
              <a:rPr lang="fi-FI" dirty="0" err="1" smtClean="0"/>
              <a:t>Entity</a:t>
            </a:r>
            <a:r>
              <a:rPr lang="fi-FI" dirty="0" smtClean="0"/>
              <a:t> </a:t>
            </a:r>
            <a:r>
              <a:rPr lang="fi-FI" dirty="0" err="1" smtClean="0"/>
              <a:t>ribbons</a:t>
            </a:r>
            <a:r>
              <a:rPr lang="fi-FI" dirty="0" smtClean="0"/>
              <a:t>: </a:t>
            </a:r>
            <a:r>
              <a:rPr lang="fi-FI" dirty="0" err="1" smtClean="0"/>
              <a:t>form</a:t>
            </a:r>
            <a:r>
              <a:rPr lang="fi-FI" dirty="0" smtClean="0"/>
              <a:t>, </a:t>
            </a:r>
            <a:r>
              <a:rPr lang="fi-FI" dirty="0" err="1" smtClean="0"/>
              <a:t>grid</a:t>
            </a:r>
            <a:r>
              <a:rPr lang="fi-FI" dirty="0" smtClean="0"/>
              <a:t>, </a:t>
            </a:r>
            <a:r>
              <a:rPr lang="fi-FI" dirty="0" err="1" smtClean="0"/>
              <a:t>subgrid</a:t>
            </a:r>
            <a:endParaRPr lang="fi-FI" dirty="0" smtClean="0"/>
          </a:p>
          <a:p>
            <a:pPr lvl="1"/>
            <a:r>
              <a:rPr lang="fi-FI" dirty="0" smtClean="0"/>
              <a:t>Web </a:t>
            </a:r>
            <a:r>
              <a:rPr lang="fi-FI" dirty="0" err="1" smtClean="0"/>
              <a:t>app</a:t>
            </a:r>
            <a:r>
              <a:rPr lang="fi-FI" dirty="0" smtClean="0"/>
              <a:t> </a:t>
            </a:r>
            <a:r>
              <a:rPr lang="fi-FI" dirty="0" err="1" smtClean="0"/>
              <a:t>specific</a:t>
            </a:r>
            <a:r>
              <a:rPr lang="fi-FI" dirty="0" smtClean="0"/>
              <a:t>: </a:t>
            </a:r>
            <a:r>
              <a:rPr lang="fi-FI" dirty="0" err="1" smtClean="0"/>
              <a:t>jewel</a:t>
            </a:r>
            <a:r>
              <a:rPr lang="fi-FI" dirty="0" smtClean="0"/>
              <a:t> (”</a:t>
            </a:r>
            <a:r>
              <a:rPr lang="fi-FI" dirty="0" err="1" smtClean="0"/>
              <a:t>File</a:t>
            </a:r>
            <a:r>
              <a:rPr lang="fi-FI" dirty="0" smtClean="0"/>
              <a:t>”), </a:t>
            </a:r>
            <a:r>
              <a:rPr lang="fi-FI" dirty="0" err="1" smtClean="0"/>
              <a:t>basic</a:t>
            </a:r>
            <a:r>
              <a:rPr lang="fi-FI" dirty="0" smtClean="0"/>
              <a:t> home </a:t>
            </a:r>
            <a:r>
              <a:rPr lang="fi-FI" dirty="0" err="1" smtClean="0"/>
              <a:t>tab</a:t>
            </a:r>
            <a:endParaRPr lang="fi-FI" dirty="0" smtClean="0"/>
          </a:p>
          <a:p>
            <a:pPr lvl="1"/>
            <a:r>
              <a:rPr lang="fi-FI" dirty="0" err="1" smtClean="0"/>
              <a:t>Others</a:t>
            </a:r>
            <a:r>
              <a:rPr lang="fi-FI" dirty="0" smtClean="0"/>
              <a:t>: </a:t>
            </a:r>
            <a:r>
              <a:rPr lang="fi-FI" dirty="0" err="1" smtClean="0"/>
              <a:t>dashboard</a:t>
            </a:r>
            <a:r>
              <a:rPr lang="fi-FI" dirty="0" smtClean="0"/>
              <a:t>, </a:t>
            </a:r>
            <a:r>
              <a:rPr lang="fi-FI" dirty="0" err="1" smtClean="0"/>
              <a:t>advanced</a:t>
            </a:r>
            <a:r>
              <a:rPr lang="fi-FI" dirty="0" smtClean="0"/>
              <a:t> </a:t>
            </a:r>
            <a:r>
              <a:rPr lang="fi-FI" dirty="0" err="1" smtClean="0"/>
              <a:t>find</a:t>
            </a:r>
            <a:r>
              <a:rPr lang="fi-FI" dirty="0" smtClean="0"/>
              <a:t>, </a:t>
            </a:r>
            <a:r>
              <a:rPr lang="fi-FI" dirty="0" err="1" smtClean="0"/>
              <a:t>form</a:t>
            </a:r>
            <a:r>
              <a:rPr lang="fi-FI" dirty="0" smtClean="0"/>
              <a:t> </a:t>
            </a:r>
            <a:r>
              <a:rPr lang="fi-FI" dirty="0" err="1" smtClean="0"/>
              <a:t>editor</a:t>
            </a:r>
            <a:r>
              <a:rPr lang="fi-FI" dirty="0" smtClean="0"/>
              <a:t>…</a:t>
            </a:r>
          </a:p>
          <a:p>
            <a:r>
              <a:rPr lang="fi-FI" dirty="0" err="1" smtClean="0"/>
              <a:t>Ribbon</a:t>
            </a:r>
            <a:r>
              <a:rPr lang="fi-FI" dirty="0" smtClean="0"/>
              <a:t> </a:t>
            </a:r>
            <a:r>
              <a:rPr lang="fi-FI" dirty="0" err="1" smtClean="0"/>
              <a:t>element</a:t>
            </a:r>
            <a:r>
              <a:rPr lang="fi-FI" dirty="0" smtClean="0"/>
              <a:t> </a:t>
            </a:r>
            <a:r>
              <a:rPr lang="fi-FI" dirty="0" err="1" smtClean="0"/>
              <a:t>display</a:t>
            </a:r>
            <a:r>
              <a:rPr lang="fi-FI" dirty="0" smtClean="0"/>
              <a:t> &amp; </a:t>
            </a:r>
            <a:r>
              <a:rPr lang="fi-FI" dirty="0" err="1" smtClean="0"/>
              <a:t>enable</a:t>
            </a:r>
            <a:r>
              <a:rPr lang="fi-FI" dirty="0" smtClean="0"/>
              <a:t> </a:t>
            </a:r>
            <a:r>
              <a:rPr lang="fi-FI" dirty="0" err="1" smtClean="0"/>
              <a:t>criteria</a:t>
            </a:r>
            <a:r>
              <a:rPr lang="fi-FI" dirty="0" smtClean="0"/>
              <a:t>:</a:t>
            </a:r>
          </a:p>
          <a:p>
            <a:pPr lvl="1"/>
            <a:r>
              <a:rPr lang="fi-FI" dirty="0" err="1" smtClean="0"/>
              <a:t>Client</a:t>
            </a:r>
            <a:r>
              <a:rPr lang="fi-FI" dirty="0" smtClean="0"/>
              <a:t> </a:t>
            </a:r>
            <a:r>
              <a:rPr lang="fi-FI" dirty="0" err="1" smtClean="0"/>
              <a:t>type</a:t>
            </a:r>
            <a:r>
              <a:rPr lang="fi-FI" dirty="0" smtClean="0"/>
              <a:t>, </a:t>
            </a:r>
            <a:r>
              <a:rPr lang="fi-FI" dirty="0" err="1" smtClean="0"/>
              <a:t>field</a:t>
            </a:r>
            <a:r>
              <a:rPr lang="fi-FI" dirty="0" smtClean="0"/>
              <a:t> </a:t>
            </a:r>
            <a:r>
              <a:rPr lang="fi-FI" dirty="0" err="1" smtClean="0"/>
              <a:t>value</a:t>
            </a:r>
            <a:r>
              <a:rPr lang="fi-FI" dirty="0" smtClean="0"/>
              <a:t>, </a:t>
            </a:r>
            <a:r>
              <a:rPr lang="fi-FI" dirty="0" err="1" smtClean="0"/>
              <a:t>form</a:t>
            </a:r>
            <a:r>
              <a:rPr lang="fi-FI" dirty="0" smtClean="0"/>
              <a:t> </a:t>
            </a:r>
            <a:r>
              <a:rPr lang="fi-FI" dirty="0" err="1" smtClean="0"/>
              <a:t>state</a:t>
            </a:r>
            <a:r>
              <a:rPr lang="fi-FI" dirty="0" smtClean="0"/>
              <a:t>, </a:t>
            </a:r>
            <a:r>
              <a:rPr lang="fi-FI" dirty="0" err="1" smtClean="0"/>
              <a:t>record</a:t>
            </a:r>
            <a:r>
              <a:rPr lang="fi-FI" dirty="0" smtClean="0"/>
              <a:t> </a:t>
            </a:r>
            <a:r>
              <a:rPr lang="fi-FI" dirty="0" err="1" smtClean="0"/>
              <a:t>privilege</a:t>
            </a:r>
            <a:r>
              <a:rPr lang="fi-FI" dirty="0" smtClean="0"/>
              <a:t>, </a:t>
            </a:r>
            <a:r>
              <a:rPr lang="fi-FI" dirty="0" err="1" smtClean="0"/>
              <a:t>grid</a:t>
            </a:r>
            <a:r>
              <a:rPr lang="fi-FI" dirty="0" smtClean="0"/>
              <a:t> </a:t>
            </a:r>
            <a:r>
              <a:rPr lang="fi-FI" dirty="0" err="1" smtClean="0"/>
              <a:t>selection</a:t>
            </a:r>
            <a:r>
              <a:rPr lang="fi-FI" dirty="0" smtClean="0"/>
              <a:t> </a:t>
            </a:r>
            <a:r>
              <a:rPr lang="fi-FI" dirty="0" err="1" smtClean="0"/>
              <a:t>count</a:t>
            </a:r>
            <a:r>
              <a:rPr lang="fi-FI" dirty="0" smtClean="0"/>
              <a:t>, </a:t>
            </a:r>
            <a:r>
              <a:rPr lang="fi-FI" dirty="0" err="1" smtClean="0"/>
              <a:t>custom</a:t>
            </a:r>
            <a:r>
              <a:rPr lang="fi-FI" dirty="0" smtClean="0"/>
              <a:t> </a:t>
            </a:r>
            <a:r>
              <a:rPr lang="fi-FI" dirty="0" err="1" smtClean="0"/>
              <a:t>rules</a:t>
            </a:r>
            <a:r>
              <a:rPr lang="fi-FI" dirty="0" smtClean="0"/>
              <a:t> for </a:t>
            </a:r>
            <a:r>
              <a:rPr lang="fi-FI" dirty="0" err="1" smtClean="0"/>
              <a:t>Javascript</a:t>
            </a:r>
            <a:r>
              <a:rPr lang="fi-FI" dirty="0" smtClean="0"/>
              <a:t> </a:t>
            </a:r>
            <a:r>
              <a:rPr lang="fi-FI" dirty="0" err="1" smtClean="0"/>
              <a:t>libraries</a:t>
            </a:r>
            <a:endParaRPr lang="fi-FI" dirty="0" smtClean="0"/>
          </a:p>
          <a:p>
            <a:r>
              <a:rPr lang="fi-FI" dirty="0" err="1" smtClean="0"/>
              <a:t>Ribbon</a:t>
            </a:r>
            <a:r>
              <a:rPr lang="fi-FI" dirty="0" smtClean="0"/>
              <a:t> </a:t>
            </a:r>
            <a:r>
              <a:rPr lang="fi-FI" dirty="0" err="1" smtClean="0"/>
              <a:t>control</a:t>
            </a:r>
            <a:r>
              <a:rPr lang="fi-FI" dirty="0" smtClean="0"/>
              <a:t> </a:t>
            </a:r>
            <a:r>
              <a:rPr lang="fi-FI" dirty="0" err="1" smtClean="0"/>
              <a:t>actions</a:t>
            </a:r>
            <a:r>
              <a:rPr lang="fi-FI" dirty="0" smtClean="0"/>
              <a:t>:</a:t>
            </a:r>
          </a:p>
          <a:p>
            <a:pPr lvl="1"/>
            <a:r>
              <a:rPr lang="fi-FI" dirty="0" err="1" smtClean="0"/>
              <a:t>Open</a:t>
            </a:r>
            <a:r>
              <a:rPr lang="fi-FI" dirty="0" smtClean="0"/>
              <a:t> a URL, </a:t>
            </a:r>
            <a:r>
              <a:rPr lang="fi-FI" dirty="0" err="1" smtClean="0"/>
              <a:t>pass</a:t>
            </a:r>
            <a:r>
              <a:rPr lang="fi-FI" dirty="0" smtClean="0"/>
              <a:t> </a:t>
            </a:r>
            <a:r>
              <a:rPr lang="fi-FI" dirty="0" err="1" smtClean="0"/>
              <a:t>parameters</a:t>
            </a:r>
            <a:r>
              <a:rPr lang="fi-FI" dirty="0" smtClean="0"/>
              <a:t>, </a:t>
            </a:r>
            <a:r>
              <a:rPr lang="fi-FI" dirty="0" err="1" smtClean="0"/>
              <a:t>call</a:t>
            </a:r>
            <a:r>
              <a:rPr lang="fi-FI" dirty="0" smtClean="0"/>
              <a:t> </a:t>
            </a:r>
            <a:r>
              <a:rPr lang="fi-FI" dirty="0" err="1" smtClean="0"/>
              <a:t>Javascript</a:t>
            </a:r>
            <a:r>
              <a:rPr lang="fi-FI" dirty="0" smtClean="0"/>
              <a:t> </a:t>
            </a:r>
            <a:r>
              <a:rPr lang="fi-FI" dirty="0" err="1" smtClean="0"/>
              <a:t>function</a:t>
            </a:r>
            <a:endParaRPr lang="fi-FI" dirty="0" smtClean="0"/>
          </a:p>
          <a:p>
            <a:r>
              <a:rPr lang="fi-FI" dirty="0" err="1" smtClean="0"/>
              <a:t>Ribbon</a:t>
            </a:r>
            <a:r>
              <a:rPr lang="fi-FI" dirty="0" smtClean="0"/>
              <a:t> </a:t>
            </a:r>
            <a:r>
              <a:rPr lang="fi-FI" dirty="0" err="1" smtClean="0"/>
              <a:t>element</a:t>
            </a:r>
            <a:r>
              <a:rPr lang="fi-FI" dirty="0" smtClean="0"/>
              <a:t> </a:t>
            </a:r>
            <a:r>
              <a:rPr lang="fi-FI" dirty="0" err="1" smtClean="0"/>
              <a:t>size</a:t>
            </a:r>
            <a:r>
              <a:rPr lang="fi-FI" dirty="0" smtClean="0"/>
              <a:t> and </a:t>
            </a:r>
            <a:r>
              <a:rPr lang="fi-FI" dirty="0" err="1" smtClean="0"/>
              <a:t>scaling</a:t>
            </a:r>
            <a:r>
              <a:rPr lang="fi-FI" dirty="0" smtClean="0"/>
              <a:t> </a:t>
            </a:r>
            <a:r>
              <a:rPr lang="fi-FI" dirty="0" err="1" smtClean="0"/>
              <a:t>priority</a:t>
            </a:r>
            <a:r>
              <a:rPr lang="fi-FI" dirty="0" smtClean="0"/>
              <a:t> </a:t>
            </a:r>
            <a:r>
              <a:rPr lang="fi-FI" dirty="0" err="1" smtClean="0"/>
              <a:t>order</a:t>
            </a:r>
            <a:endParaRPr lang="fi-FI"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10</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Auto-numbering</a:t>
            </a:r>
            <a:endParaRPr lang="fi-FI" dirty="0"/>
          </a:p>
        </p:txBody>
      </p:sp>
      <p:sp>
        <p:nvSpPr>
          <p:cNvPr id="3" name="Sisällön paikkamerkki 2"/>
          <p:cNvSpPr>
            <a:spLocks noGrp="1"/>
          </p:cNvSpPr>
          <p:nvPr>
            <p:ph idx="1"/>
          </p:nvPr>
        </p:nvSpPr>
        <p:spPr/>
        <p:txBody>
          <a:bodyPr/>
          <a:lstStyle/>
          <a:p>
            <a:r>
              <a:rPr lang="en-US" dirty="0" smtClean="0"/>
              <a:t>Custom solutions still needed for providing numbering on most entities, such as accounts</a:t>
            </a:r>
          </a:p>
          <a:p>
            <a:r>
              <a:rPr lang="en-US" dirty="0" smtClean="0"/>
              <a:t>Open source solutions may emerge quickly, as this is such a common requirement &amp; readily available in competing CRM products</a:t>
            </a:r>
          </a:p>
          <a:p>
            <a:r>
              <a:rPr lang="en-US" dirty="0" smtClean="0"/>
              <a:t>BTW: no calculated fields in CRM 2011 either</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4587180" y="4509120"/>
            <a:ext cx="4305300" cy="1924050"/>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100</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Mobile client enhancements</a:t>
            </a:r>
            <a:endParaRPr lang="en-US" dirty="0"/>
          </a:p>
        </p:txBody>
      </p:sp>
      <p:sp>
        <p:nvSpPr>
          <p:cNvPr id="3" name="Sisällön paikkamerkki 2"/>
          <p:cNvSpPr>
            <a:spLocks noGrp="1"/>
          </p:cNvSpPr>
          <p:nvPr>
            <p:ph idx="1"/>
          </p:nvPr>
        </p:nvSpPr>
        <p:spPr>
          <a:xfrm>
            <a:off x="304800" y="1600200"/>
            <a:ext cx="8534400" cy="1684784"/>
          </a:xfrm>
        </p:spPr>
        <p:txBody>
          <a:bodyPr>
            <a:normAutofit fontScale="85000" lnSpcReduction="20000"/>
          </a:bodyPr>
          <a:lstStyle/>
          <a:p>
            <a:r>
              <a:rPr lang="en-US" dirty="0" smtClean="0"/>
              <a:t>As of CRM 2011 Beta, the Mobile Express client appears to have the exact same functionality as before</a:t>
            </a:r>
          </a:p>
          <a:p>
            <a:r>
              <a:rPr lang="en-US" dirty="0" smtClean="0"/>
              <a:t>Windows Phone 7 integration with CRM Online is expected to be announced, other platforms may need to rely on ISV client applications</a:t>
            </a:r>
            <a:endParaRPr lang="en-US" dirty="0"/>
          </a:p>
        </p:txBody>
      </p:sp>
      <p:pic>
        <p:nvPicPr>
          <p:cNvPr id="167939" name="Picture 3"/>
          <p:cNvPicPr>
            <a:picLocks noChangeAspect="1" noChangeArrowheads="1"/>
          </p:cNvPicPr>
          <p:nvPr/>
        </p:nvPicPr>
        <p:blipFill>
          <a:blip r:embed="rId2" cstate="print"/>
          <a:srcRect/>
          <a:stretch>
            <a:fillRect/>
          </a:stretch>
        </p:blipFill>
        <p:spPr bwMode="auto">
          <a:xfrm>
            <a:off x="323528" y="4293096"/>
            <a:ext cx="2790825" cy="2066925"/>
          </a:xfrm>
          <a:prstGeom prst="rect">
            <a:avLst/>
          </a:prstGeom>
          <a:ln>
            <a:noFill/>
          </a:ln>
          <a:effectLst>
            <a:outerShdw blurRad="292100" dist="139700" dir="2700000" algn="tl" rotWithShape="0">
              <a:srgbClr val="333333">
                <a:alpha val="65000"/>
              </a:srgbClr>
            </a:outerShdw>
          </a:effectLst>
        </p:spPr>
      </p:pic>
      <p:pic>
        <p:nvPicPr>
          <p:cNvPr id="167940" name="Picture 4"/>
          <p:cNvPicPr>
            <a:picLocks noChangeAspect="1" noChangeArrowheads="1"/>
          </p:cNvPicPr>
          <p:nvPr/>
        </p:nvPicPr>
        <p:blipFill>
          <a:blip r:embed="rId3" cstate="print"/>
          <a:srcRect/>
          <a:stretch>
            <a:fillRect/>
          </a:stretch>
        </p:blipFill>
        <p:spPr bwMode="auto">
          <a:xfrm>
            <a:off x="3419872" y="2919164"/>
            <a:ext cx="2195519" cy="3462164"/>
          </a:xfrm>
          <a:prstGeom prst="rect">
            <a:avLst/>
          </a:prstGeom>
          <a:ln>
            <a:noFill/>
          </a:ln>
          <a:effectLst>
            <a:outerShdw blurRad="292100" dist="139700" dir="2700000" algn="tl" rotWithShape="0">
              <a:srgbClr val="333333">
                <a:alpha val="65000"/>
              </a:srgbClr>
            </a:outerShdw>
          </a:effectLst>
        </p:spPr>
      </p:pic>
      <p:pic>
        <p:nvPicPr>
          <p:cNvPr id="167941" name="Picture 5"/>
          <p:cNvPicPr>
            <a:picLocks noChangeAspect="1" noChangeArrowheads="1"/>
          </p:cNvPicPr>
          <p:nvPr/>
        </p:nvPicPr>
        <p:blipFill>
          <a:blip r:embed="rId4" cstate="print"/>
          <a:srcRect/>
          <a:stretch>
            <a:fillRect/>
          </a:stretch>
        </p:blipFill>
        <p:spPr bwMode="auto">
          <a:xfrm>
            <a:off x="5940152" y="3113484"/>
            <a:ext cx="2797473" cy="3267844"/>
          </a:xfrm>
          <a:prstGeom prst="rect">
            <a:avLst/>
          </a:prstGeom>
          <a:ln>
            <a:noFill/>
          </a:ln>
          <a:effectLst>
            <a:outerShdw blurRad="292100" dist="139700" dir="2700000" algn="tl" rotWithShape="0">
              <a:srgbClr val="333333">
                <a:alpha val="65000"/>
              </a:srgbClr>
            </a:outerShdw>
          </a:effectLst>
        </p:spPr>
      </p:pic>
      <p:sp>
        <p:nvSpPr>
          <p:cNvPr id="16" name="Päivämäärän paikkamerkki 15"/>
          <p:cNvSpPr>
            <a:spLocks noGrp="1"/>
          </p:cNvSpPr>
          <p:nvPr>
            <p:ph type="dt" sz="half" idx="10"/>
          </p:nvPr>
        </p:nvSpPr>
        <p:spPr/>
        <p:txBody>
          <a:bodyPr/>
          <a:lstStyle/>
          <a:p>
            <a:r>
              <a:rPr lang="fi-FI" smtClean="0"/>
              <a:t>31.10.2010</a:t>
            </a:r>
            <a:endParaRPr lang="fi-FI" dirty="0"/>
          </a:p>
        </p:txBody>
      </p:sp>
      <p:sp>
        <p:nvSpPr>
          <p:cNvPr id="17" name="Dian numeron paikkamerkki 16"/>
          <p:cNvSpPr>
            <a:spLocks noGrp="1"/>
          </p:cNvSpPr>
          <p:nvPr>
            <p:ph type="sldNum" sz="quarter" idx="12"/>
          </p:nvPr>
        </p:nvSpPr>
        <p:spPr/>
        <p:txBody>
          <a:bodyPr/>
          <a:lstStyle/>
          <a:p>
            <a:fld id="{85605777-5A28-4DCA-8121-34AEB87BD8FA}" type="slidenum">
              <a:rPr lang="fi-FI" smtClean="0"/>
              <a:pPr/>
              <a:t>101</a:t>
            </a:fld>
            <a:endParaRPr lang="fi-FI"/>
          </a:p>
        </p:txBody>
      </p:sp>
      <p:sp>
        <p:nvSpPr>
          <p:cNvPr id="18" name="Alatunnisteen paikkamerkki 17"/>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Email editor enhancements</a:t>
            </a:r>
            <a:endParaRPr lang="en-US" dirty="0"/>
          </a:p>
        </p:txBody>
      </p:sp>
      <p:sp>
        <p:nvSpPr>
          <p:cNvPr id="3" name="Sisällön paikkamerkki 2"/>
          <p:cNvSpPr>
            <a:spLocks noGrp="1"/>
          </p:cNvSpPr>
          <p:nvPr>
            <p:ph idx="1"/>
          </p:nvPr>
        </p:nvSpPr>
        <p:spPr>
          <a:xfrm>
            <a:off x="304800" y="1600200"/>
            <a:ext cx="5059288" cy="4800600"/>
          </a:xfrm>
        </p:spPr>
        <p:txBody>
          <a:bodyPr/>
          <a:lstStyle/>
          <a:p>
            <a:r>
              <a:rPr lang="en-US" dirty="0" smtClean="0"/>
              <a:t>As of CRM 2011 Beta, email editing experience in the web client remains the same as CRM 4.0</a:t>
            </a:r>
          </a:p>
          <a:p>
            <a:r>
              <a:rPr lang="en-US" dirty="0" smtClean="0"/>
              <a:t>No spell checker, user signatures, multiple attachment selection, attachment preview</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364088" y="1700808"/>
            <a:ext cx="3532642" cy="3526334"/>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102</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Hyperlinks in workflow emails</a:t>
            </a:r>
            <a:endParaRPr lang="en-US"/>
          </a:p>
        </p:txBody>
      </p:sp>
      <p:sp>
        <p:nvSpPr>
          <p:cNvPr id="3" name="Sisällön paikkamerkki 2"/>
          <p:cNvSpPr>
            <a:spLocks noGrp="1"/>
          </p:cNvSpPr>
          <p:nvPr>
            <p:ph idx="1"/>
          </p:nvPr>
        </p:nvSpPr>
        <p:spPr/>
        <p:txBody>
          <a:bodyPr/>
          <a:lstStyle/>
          <a:p>
            <a:r>
              <a:rPr lang="en-US" smtClean="0"/>
              <a:t>Feature for including hyperlinks to regarding records in workflow email body text was dropped from CRM 2011</a:t>
            </a:r>
          </a:p>
          <a:p>
            <a:r>
              <a:rPr lang="en-US" smtClean="0"/>
              <a:t>Custom workflow activities need to be developed for achieving the hyperlinking feature in workflows</a:t>
            </a:r>
          </a:p>
          <a:p>
            <a:pPr lvl="1"/>
            <a:r>
              <a:rPr lang="en-US" smtClean="0"/>
              <a:t>However, CRM Online will not support custom workflow activities</a:t>
            </a:r>
          </a:p>
          <a:p>
            <a:r>
              <a:rPr lang="en-US" smtClean="0"/>
              <a:t>Other workarounds known previously, like storing GUID’s into entity attributes, can still be utilized</a:t>
            </a:r>
            <a:endParaRPr lang="en-US"/>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103</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Follow-up activities</a:t>
            </a:r>
            <a:endParaRPr lang="en-US" dirty="0"/>
          </a:p>
        </p:txBody>
      </p:sp>
      <p:sp>
        <p:nvSpPr>
          <p:cNvPr id="3" name="Sisällön paikkamerkki 2"/>
          <p:cNvSpPr>
            <a:spLocks noGrp="1"/>
          </p:cNvSpPr>
          <p:nvPr>
            <p:ph idx="1"/>
          </p:nvPr>
        </p:nvSpPr>
        <p:spPr/>
        <p:txBody>
          <a:bodyPr/>
          <a:lstStyle/>
          <a:p>
            <a:r>
              <a:rPr lang="en-US" smtClean="0"/>
              <a:t>As a result of the deprecation of form assistant, there is no longer a built-in functionality for creating a follow-up activity</a:t>
            </a:r>
          </a:p>
          <a:p>
            <a:r>
              <a:rPr lang="en-US" smtClean="0"/>
              <a:t>Custom solution could be built with the new Process Dialogs</a:t>
            </a:r>
          </a:p>
          <a:p>
            <a:r>
              <a:rPr lang="en-US" smtClean="0"/>
              <a:t>However, since Dialogs don’t support many field types (such as datetime), implementing identical functionality may be difficult</a:t>
            </a:r>
            <a:endParaRPr lang="en-US"/>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104</a:t>
            </a:fld>
            <a:endParaRPr lang="fi-FI"/>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Thanks for viewing!</a:t>
            </a:r>
            <a:endParaRPr lang="en-US" dirty="0"/>
          </a:p>
        </p:txBody>
      </p:sp>
      <p:sp>
        <p:nvSpPr>
          <p:cNvPr id="3" name="Tekstin paikkamerkki 2"/>
          <p:cNvSpPr>
            <a:spLocks noGrp="1"/>
          </p:cNvSpPr>
          <p:nvPr>
            <p:ph type="body" idx="1"/>
          </p:nvPr>
        </p:nvSpPr>
        <p:spPr/>
        <p:txBody>
          <a:bodyPr/>
          <a:lstStyle/>
          <a:p>
            <a:endParaRPr lang="en-US"/>
          </a:p>
        </p:txBody>
      </p:sp>
      <p:sp>
        <p:nvSpPr>
          <p:cNvPr id="4" name="Päivämäärän paikkamerkki 3"/>
          <p:cNvSpPr>
            <a:spLocks noGrp="1"/>
          </p:cNvSpPr>
          <p:nvPr>
            <p:ph type="dt" sz="half" idx="10"/>
          </p:nvPr>
        </p:nvSpPr>
        <p:spPr/>
        <p:txBody>
          <a:bodyPr/>
          <a:lstStyle/>
          <a:p>
            <a:r>
              <a:rPr lang="fi-FI" smtClean="0"/>
              <a:t>31.10.2010</a:t>
            </a:r>
            <a:endParaRPr lang="fi-FI"/>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105</a:t>
            </a:fld>
            <a:endParaRPr lang="fi-FI"/>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p:txBody>
          <a:bodyPr/>
          <a:lstStyle/>
          <a:p>
            <a:r>
              <a:rPr lang="fi-FI" smtClean="0"/>
              <a:t>31.10.2010</a:t>
            </a:r>
            <a:endParaRPr lang="fi-FI"/>
          </a:p>
        </p:txBody>
      </p:sp>
      <p:sp>
        <p:nvSpPr>
          <p:cNvPr id="3" name="Alatunnisteen paikkamerkki 2"/>
          <p:cNvSpPr>
            <a:spLocks noGrp="1"/>
          </p:cNvSpPr>
          <p:nvPr>
            <p:ph type="ftr" sz="quarter" idx="11"/>
          </p:nvPr>
        </p:nvSpPr>
        <p:spPr/>
        <p:txBody>
          <a:bodyPr/>
          <a:lstStyle/>
          <a:p>
            <a:r>
              <a:rPr lang="fi-FI" smtClean="0"/>
              <a:t>Microsoft Dynamics CRM 2011 Walkthrough by Jukka Niiranen</a:t>
            </a:r>
            <a:endParaRPr lang="fi-FI"/>
          </a:p>
        </p:txBody>
      </p:sp>
      <p:sp>
        <p:nvSpPr>
          <p:cNvPr id="4" name="Dian numeron paikkamerkki 3"/>
          <p:cNvSpPr>
            <a:spLocks noGrp="1"/>
          </p:cNvSpPr>
          <p:nvPr>
            <p:ph type="sldNum" sz="quarter" idx="12"/>
          </p:nvPr>
        </p:nvSpPr>
        <p:spPr/>
        <p:txBody>
          <a:bodyPr/>
          <a:lstStyle/>
          <a:p>
            <a:fld id="{85605777-5A28-4DCA-8121-34AEB87BD8FA}" type="slidenum">
              <a:rPr lang="fi-FI" smtClean="0"/>
              <a:pPr/>
              <a:t>106</a:t>
            </a:fld>
            <a:endParaRPr lang="fi-FI"/>
          </a:p>
        </p:txBody>
      </p:sp>
      <p:pic>
        <p:nvPicPr>
          <p:cNvPr id="1026" name="Picture 2"/>
          <p:cNvPicPr>
            <a:picLocks noChangeAspect="1" noChangeArrowheads="1"/>
          </p:cNvPicPr>
          <p:nvPr/>
        </p:nvPicPr>
        <p:blipFill>
          <a:blip r:embed="rId2" cstate="print"/>
          <a:srcRect/>
          <a:stretch>
            <a:fillRect/>
          </a:stretch>
        </p:blipFill>
        <p:spPr bwMode="auto">
          <a:xfrm>
            <a:off x="179512" y="335260"/>
            <a:ext cx="5058624" cy="4101852"/>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cstate="print"/>
          <a:srcRect/>
          <a:stretch>
            <a:fillRect/>
          </a:stretch>
        </p:blipFill>
        <p:spPr bwMode="auto">
          <a:xfrm>
            <a:off x="4572000" y="1916832"/>
            <a:ext cx="4109299" cy="4525690"/>
          </a:xfrm>
          <a:prstGeom prst="rect">
            <a:avLst/>
          </a:prstGeom>
          <a:ln>
            <a:noFill/>
          </a:ln>
          <a:effectLst>
            <a:outerShdw blurRad="292100" dist="139700" dir="2700000" algn="tl" rotWithShape="0">
              <a:srgbClr val="333333">
                <a:alpha val="65000"/>
              </a:srgbClr>
            </a:outerShdw>
          </a:effectLst>
        </p:spPr>
      </p:pic>
      <p:sp>
        <p:nvSpPr>
          <p:cNvPr id="7" name="Tekstikehys 6"/>
          <p:cNvSpPr txBox="1"/>
          <p:nvPr/>
        </p:nvSpPr>
        <p:spPr>
          <a:xfrm>
            <a:off x="179512" y="4582869"/>
            <a:ext cx="4320480" cy="646331"/>
          </a:xfrm>
          <a:prstGeom prst="rect">
            <a:avLst/>
          </a:prstGeom>
          <a:noFill/>
        </p:spPr>
        <p:txBody>
          <a:bodyPr wrap="square" rtlCol="0">
            <a:spAutoFit/>
          </a:bodyPr>
          <a:lstStyle/>
          <a:p>
            <a:r>
              <a:rPr lang="en-US" dirty="0" smtClean="0"/>
              <a:t>Subscribe to </a:t>
            </a:r>
            <a:r>
              <a:rPr lang="en-US" dirty="0" smtClean="0"/>
              <a:t>my </a:t>
            </a:r>
            <a:r>
              <a:rPr lang="en-US" dirty="0" smtClean="0"/>
              <a:t>blog:</a:t>
            </a:r>
          </a:p>
          <a:p>
            <a:r>
              <a:rPr lang="en-US" dirty="0" smtClean="0"/>
              <a:t>Surviving CRM </a:t>
            </a:r>
            <a:r>
              <a:rPr lang="en-US" dirty="0" smtClean="0">
                <a:hlinkClick r:id="rId4"/>
              </a:rPr>
              <a:t>http://niiranen.eu/crm</a:t>
            </a:r>
            <a:r>
              <a:rPr lang="en-US" dirty="0" smtClean="0"/>
              <a:t> </a:t>
            </a:r>
            <a:endParaRPr lang="en-US" dirty="0"/>
          </a:p>
        </p:txBody>
      </p:sp>
      <p:sp>
        <p:nvSpPr>
          <p:cNvPr id="8" name="Tekstikehys 7"/>
          <p:cNvSpPr txBox="1"/>
          <p:nvPr/>
        </p:nvSpPr>
        <p:spPr>
          <a:xfrm>
            <a:off x="5364088" y="1198493"/>
            <a:ext cx="3600400" cy="646331"/>
          </a:xfrm>
          <a:prstGeom prst="rect">
            <a:avLst/>
          </a:prstGeom>
          <a:noFill/>
        </p:spPr>
        <p:txBody>
          <a:bodyPr wrap="square" rtlCol="0">
            <a:spAutoFit/>
          </a:bodyPr>
          <a:lstStyle/>
          <a:p>
            <a:r>
              <a:rPr lang="en-US" dirty="0" smtClean="0"/>
              <a:t>Follow my #MSDYNCRM tweets on </a:t>
            </a:r>
            <a:r>
              <a:rPr lang="en-US" dirty="0" smtClean="0">
                <a:hlinkClick r:id="rId5"/>
              </a:rPr>
              <a:t>http://twitter.com/jukkan</a:t>
            </a:r>
            <a:r>
              <a:rPr lang="en-US" dirty="0" smtClean="0"/>
              <a:t>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Examples</a:t>
            </a:r>
            <a:r>
              <a:rPr lang="fi-FI" dirty="0" smtClean="0"/>
              <a:t> of </a:t>
            </a:r>
            <a:r>
              <a:rPr lang="fi-FI" dirty="0" err="1" smtClean="0"/>
              <a:t>custom</a:t>
            </a:r>
            <a:r>
              <a:rPr lang="fi-FI" dirty="0" smtClean="0"/>
              <a:t> </a:t>
            </a:r>
            <a:r>
              <a:rPr lang="fi-FI" dirty="0" err="1" smtClean="0"/>
              <a:t>ribbon</a:t>
            </a:r>
            <a:r>
              <a:rPr lang="fi-FI" dirty="0" smtClean="0"/>
              <a:t> </a:t>
            </a:r>
            <a:r>
              <a:rPr lang="fi-FI" dirty="0" err="1" smtClean="0"/>
              <a:t>elements</a:t>
            </a:r>
            <a:endParaRPr lang="fi-FI" dirty="0"/>
          </a:p>
        </p:txBody>
      </p:sp>
      <p:pic>
        <p:nvPicPr>
          <p:cNvPr id="128002" name="Picture 2" descr="A custom group for the Contact entity Form"/>
          <p:cNvPicPr>
            <a:picLocks noChangeAspect="1" noChangeArrowheads="1"/>
          </p:cNvPicPr>
          <p:nvPr/>
        </p:nvPicPr>
        <p:blipFill>
          <a:blip r:embed="rId2" cstate="print"/>
          <a:srcRect/>
          <a:stretch>
            <a:fillRect/>
          </a:stretch>
        </p:blipFill>
        <p:spPr bwMode="auto">
          <a:xfrm>
            <a:off x="323528" y="1628800"/>
            <a:ext cx="5715000" cy="981076"/>
          </a:xfrm>
          <a:prstGeom prst="rect">
            <a:avLst/>
          </a:prstGeom>
          <a:ln>
            <a:noFill/>
          </a:ln>
          <a:effectLst>
            <a:outerShdw blurRad="292100" dist="139700" dir="2700000" algn="tl" rotWithShape="0">
              <a:srgbClr val="333333">
                <a:alpha val="65000"/>
              </a:srgbClr>
            </a:outerShdw>
          </a:effectLst>
        </p:spPr>
      </p:pic>
      <p:pic>
        <p:nvPicPr>
          <p:cNvPr id="128004" name="Picture 4" descr="A custom group for the contact entity form popup"/>
          <p:cNvPicPr>
            <a:picLocks noChangeAspect="1" noChangeArrowheads="1"/>
          </p:cNvPicPr>
          <p:nvPr/>
        </p:nvPicPr>
        <p:blipFill>
          <a:blip r:embed="rId3" cstate="print"/>
          <a:srcRect/>
          <a:stretch>
            <a:fillRect/>
          </a:stretch>
        </p:blipFill>
        <p:spPr bwMode="auto">
          <a:xfrm>
            <a:off x="323528" y="2924944"/>
            <a:ext cx="5715000" cy="1533526"/>
          </a:xfrm>
          <a:prstGeom prst="rect">
            <a:avLst/>
          </a:prstGeom>
          <a:ln>
            <a:noFill/>
          </a:ln>
          <a:effectLst>
            <a:outerShdw blurRad="292100" dist="139700" dir="2700000" algn="tl" rotWithShape="0">
              <a:srgbClr val="333333">
                <a:alpha val="65000"/>
              </a:srgbClr>
            </a:outerShdw>
          </a:effectLst>
        </p:spPr>
      </p:pic>
      <p:pic>
        <p:nvPicPr>
          <p:cNvPr id="128006" name="Picture 6" descr="A custom tab for the opportunity entity subgrid"/>
          <p:cNvPicPr>
            <a:picLocks noChangeAspect="1" noChangeArrowheads="1"/>
          </p:cNvPicPr>
          <p:nvPr/>
        </p:nvPicPr>
        <p:blipFill>
          <a:blip r:embed="rId4" cstate="print"/>
          <a:srcRect/>
          <a:stretch>
            <a:fillRect/>
          </a:stretch>
        </p:blipFill>
        <p:spPr bwMode="auto">
          <a:xfrm>
            <a:off x="323528" y="4797152"/>
            <a:ext cx="5715000" cy="1190625"/>
          </a:xfrm>
          <a:prstGeom prst="rect">
            <a:avLst/>
          </a:prstGeom>
          <a:ln>
            <a:noFill/>
          </a:ln>
          <a:effectLst>
            <a:outerShdw blurRad="292100" dist="139700" dir="2700000" algn="tl" rotWithShape="0">
              <a:srgbClr val="333333">
                <a:alpha val="65000"/>
              </a:srgbClr>
            </a:outerShdw>
          </a:effectLst>
        </p:spPr>
      </p:pic>
      <p:sp>
        <p:nvSpPr>
          <p:cNvPr id="6" name="Tekstikehys 5"/>
          <p:cNvSpPr txBox="1"/>
          <p:nvPr/>
        </p:nvSpPr>
        <p:spPr>
          <a:xfrm>
            <a:off x="107504" y="6248345"/>
            <a:ext cx="4392488" cy="276999"/>
          </a:xfrm>
          <a:prstGeom prst="rect">
            <a:avLst/>
          </a:prstGeom>
          <a:noFill/>
        </p:spPr>
        <p:txBody>
          <a:bodyPr wrap="square" rtlCol="0">
            <a:spAutoFit/>
          </a:bodyPr>
          <a:lstStyle/>
          <a:p>
            <a:r>
              <a:rPr lang="fi-FI" sz="1200" i="1" dirty="0" err="1" smtClean="0"/>
              <a:t>From</a:t>
            </a:r>
            <a:r>
              <a:rPr lang="fi-FI" sz="1200" i="1" dirty="0" smtClean="0"/>
              <a:t> Microsoft Dynamics CRM 2011 </a:t>
            </a:r>
            <a:r>
              <a:rPr lang="fi-FI" sz="1200" i="1" dirty="0" err="1" smtClean="0"/>
              <a:t>Beta</a:t>
            </a:r>
            <a:r>
              <a:rPr lang="fi-FI" sz="1200" i="1" dirty="0" smtClean="0"/>
              <a:t> SDK</a:t>
            </a:r>
            <a:endParaRPr lang="fi-FI" sz="1200" i="1" dirty="0"/>
          </a:p>
        </p:txBody>
      </p:sp>
      <p:sp>
        <p:nvSpPr>
          <p:cNvPr id="7" name="Pyöristetty suorakulmio 6"/>
          <p:cNvSpPr/>
          <p:nvPr/>
        </p:nvSpPr>
        <p:spPr>
          <a:xfrm>
            <a:off x="6300192" y="1844824"/>
            <a:ext cx="266429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smtClean="0"/>
              <a:t>Custom</a:t>
            </a:r>
            <a:r>
              <a:rPr lang="fi-FI" dirty="0" smtClean="0"/>
              <a:t> </a:t>
            </a:r>
            <a:r>
              <a:rPr lang="fi-FI" dirty="0" err="1" smtClean="0"/>
              <a:t>group</a:t>
            </a:r>
            <a:r>
              <a:rPr lang="fi-FI" dirty="0" smtClean="0"/>
              <a:t> and </a:t>
            </a:r>
            <a:r>
              <a:rPr lang="fi-FI" dirty="0" err="1" smtClean="0"/>
              <a:t>buttons</a:t>
            </a:r>
            <a:r>
              <a:rPr lang="fi-FI" dirty="0" smtClean="0"/>
              <a:t> in </a:t>
            </a:r>
            <a:r>
              <a:rPr lang="fi-FI" dirty="0" err="1" smtClean="0"/>
              <a:t>default</a:t>
            </a:r>
            <a:r>
              <a:rPr lang="fi-FI" dirty="0" smtClean="0"/>
              <a:t> layout</a:t>
            </a:r>
            <a:endParaRPr lang="fi-FI" dirty="0"/>
          </a:p>
        </p:txBody>
      </p:sp>
      <p:sp>
        <p:nvSpPr>
          <p:cNvPr id="8" name="Pyöristetty suorakulmio 7"/>
          <p:cNvSpPr/>
          <p:nvPr/>
        </p:nvSpPr>
        <p:spPr>
          <a:xfrm>
            <a:off x="6300192" y="3284984"/>
            <a:ext cx="266429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smtClean="0"/>
              <a:t>Custom</a:t>
            </a:r>
            <a:r>
              <a:rPr lang="fi-FI" dirty="0" smtClean="0"/>
              <a:t> </a:t>
            </a:r>
            <a:r>
              <a:rPr lang="fi-FI" dirty="0" err="1" smtClean="0"/>
              <a:t>group</a:t>
            </a:r>
            <a:r>
              <a:rPr lang="fi-FI" dirty="0" smtClean="0"/>
              <a:t> </a:t>
            </a:r>
            <a:r>
              <a:rPr lang="fi-FI" dirty="0" err="1" smtClean="0"/>
              <a:t>with</a:t>
            </a:r>
            <a:r>
              <a:rPr lang="fi-FI" dirty="0" smtClean="0"/>
              <a:t> </a:t>
            </a:r>
            <a:r>
              <a:rPr lang="fi-FI" dirty="0" err="1" smtClean="0"/>
              <a:t>popup</a:t>
            </a:r>
            <a:r>
              <a:rPr lang="fi-FI" dirty="0" smtClean="0"/>
              <a:t> </a:t>
            </a:r>
            <a:r>
              <a:rPr lang="fi-FI" dirty="0" err="1" smtClean="0"/>
              <a:t>button</a:t>
            </a:r>
            <a:r>
              <a:rPr lang="fi-FI" dirty="0" smtClean="0"/>
              <a:t> layout</a:t>
            </a:r>
            <a:endParaRPr lang="fi-FI" dirty="0"/>
          </a:p>
        </p:txBody>
      </p:sp>
      <p:sp>
        <p:nvSpPr>
          <p:cNvPr id="9" name="Pyöristetty suorakulmio 8"/>
          <p:cNvSpPr/>
          <p:nvPr/>
        </p:nvSpPr>
        <p:spPr>
          <a:xfrm>
            <a:off x="6300192" y="5013176"/>
            <a:ext cx="266429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smtClean="0"/>
              <a:t>Custom</a:t>
            </a:r>
            <a:r>
              <a:rPr lang="fi-FI" dirty="0" smtClean="0"/>
              <a:t> </a:t>
            </a:r>
            <a:r>
              <a:rPr lang="fi-FI" dirty="0" err="1" smtClean="0"/>
              <a:t>group</a:t>
            </a:r>
            <a:r>
              <a:rPr lang="fi-FI" dirty="0" smtClean="0"/>
              <a:t> in </a:t>
            </a:r>
            <a:r>
              <a:rPr lang="fi-FI" dirty="0" err="1" smtClean="0"/>
              <a:t>subgrid</a:t>
            </a:r>
            <a:r>
              <a:rPr lang="fi-FI" dirty="0" smtClean="0"/>
              <a:t> </a:t>
            </a:r>
            <a:r>
              <a:rPr lang="fi-FI" dirty="0" err="1" smtClean="0"/>
              <a:t>ribbon</a:t>
            </a:r>
            <a:r>
              <a:rPr lang="fi-FI" dirty="0" smtClean="0"/>
              <a:t> </a:t>
            </a:r>
            <a:r>
              <a:rPr lang="fi-FI" dirty="0" err="1" smtClean="0"/>
              <a:t>list</a:t>
            </a:r>
            <a:r>
              <a:rPr lang="fi-FI" dirty="0" smtClean="0"/>
              <a:t> </a:t>
            </a:r>
            <a:r>
              <a:rPr lang="fi-FI" dirty="0" err="1" smtClean="0"/>
              <a:t>tools</a:t>
            </a:r>
            <a:endParaRPr lang="fi-FI" dirty="0"/>
          </a:p>
        </p:txBody>
      </p:sp>
      <p:sp>
        <p:nvSpPr>
          <p:cNvPr id="19" name="Päivämäärän paikkamerkki 18"/>
          <p:cNvSpPr>
            <a:spLocks noGrp="1"/>
          </p:cNvSpPr>
          <p:nvPr>
            <p:ph type="dt" sz="half" idx="10"/>
          </p:nvPr>
        </p:nvSpPr>
        <p:spPr/>
        <p:txBody>
          <a:bodyPr/>
          <a:lstStyle/>
          <a:p>
            <a:r>
              <a:rPr lang="fi-FI" smtClean="0"/>
              <a:t>31.10.2010</a:t>
            </a:r>
            <a:endParaRPr lang="fi-FI"/>
          </a:p>
        </p:txBody>
      </p:sp>
      <p:sp>
        <p:nvSpPr>
          <p:cNvPr id="20" name="Dian numeron paikkamerkki 19"/>
          <p:cNvSpPr>
            <a:spLocks noGrp="1"/>
          </p:cNvSpPr>
          <p:nvPr>
            <p:ph type="sldNum" sz="quarter" idx="12"/>
          </p:nvPr>
        </p:nvSpPr>
        <p:spPr/>
        <p:txBody>
          <a:bodyPr/>
          <a:lstStyle/>
          <a:p>
            <a:fld id="{85605777-5A28-4DCA-8121-34AEB87BD8FA}" type="slidenum">
              <a:rPr lang="fi-FI" smtClean="0"/>
              <a:pPr/>
              <a:t>11</a:t>
            </a:fld>
            <a:endParaRPr lang="fi-FI"/>
          </a:p>
        </p:txBody>
      </p:sp>
      <p:sp>
        <p:nvSpPr>
          <p:cNvPr id="21" name="Alatunnisteen paikkamerkki 20"/>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Getting Started Pane</a:t>
            </a:r>
            <a:endParaRPr lang="en-US"/>
          </a:p>
        </p:txBody>
      </p:sp>
      <p:sp>
        <p:nvSpPr>
          <p:cNvPr id="3" name="Sisällön paikkamerkki 2"/>
          <p:cNvSpPr>
            <a:spLocks noGrp="1"/>
          </p:cNvSpPr>
          <p:nvPr>
            <p:ph idx="1"/>
          </p:nvPr>
        </p:nvSpPr>
        <p:spPr>
          <a:xfrm>
            <a:off x="304800" y="3068960"/>
            <a:ext cx="8534400" cy="3456384"/>
          </a:xfrm>
        </p:spPr>
        <p:txBody>
          <a:bodyPr>
            <a:normAutofit fontScale="92500" lnSpcReduction="20000"/>
          </a:bodyPr>
          <a:lstStyle/>
          <a:p>
            <a:r>
              <a:rPr lang="en-US" smtClean="0"/>
              <a:t>Getting Started Pane is available for all entities that have viewable grirds in CRM UI</a:t>
            </a:r>
          </a:p>
          <a:p>
            <a:r>
              <a:rPr lang="en-US" smtClean="0"/>
              <a:t>Allows presenting relevant instructions on the context of the entity being viewed</a:t>
            </a:r>
          </a:p>
          <a:p>
            <a:r>
              <a:rPr lang="en-US" smtClean="0"/>
              <a:t>Supports HTML and Silverlight content</a:t>
            </a:r>
          </a:p>
          <a:p>
            <a:r>
              <a:rPr lang="en-US" smtClean="0"/>
              <a:t>Users can show/hide the pane per entity or set global preferences through Options menu</a:t>
            </a:r>
          </a:p>
          <a:p>
            <a:r>
              <a:rPr lang="en-US" smtClean="0"/>
              <a:t>SDK contains HelpVisorTemplate that can be used as a customization starting point for own panes</a:t>
            </a:r>
            <a:endParaRPr lang="en-US"/>
          </a:p>
        </p:txBody>
      </p:sp>
      <p:pic>
        <p:nvPicPr>
          <p:cNvPr id="8194" name="Picture 2"/>
          <p:cNvPicPr>
            <a:picLocks noChangeAspect="1" noChangeArrowheads="1"/>
          </p:cNvPicPr>
          <p:nvPr/>
        </p:nvPicPr>
        <p:blipFill>
          <a:blip r:embed="rId2" cstate="print"/>
          <a:srcRect/>
          <a:stretch>
            <a:fillRect/>
          </a:stretch>
        </p:blipFill>
        <p:spPr bwMode="auto">
          <a:xfrm>
            <a:off x="611560" y="1576586"/>
            <a:ext cx="7991475" cy="1276350"/>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12</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Performance</a:t>
            </a:r>
            <a:r>
              <a:rPr lang="fi-FI" dirty="0" smtClean="0"/>
              <a:t> </a:t>
            </a:r>
            <a:r>
              <a:rPr lang="fi-FI" dirty="0" err="1" smtClean="0"/>
              <a:t>with</a:t>
            </a:r>
            <a:r>
              <a:rPr lang="fi-FI" dirty="0" smtClean="0"/>
              <a:t> CSS </a:t>
            </a:r>
            <a:r>
              <a:rPr lang="fi-FI" dirty="0" err="1" smtClean="0"/>
              <a:t>sprites</a:t>
            </a:r>
            <a:endParaRPr lang="fi-FI" dirty="0"/>
          </a:p>
        </p:txBody>
      </p:sp>
      <p:sp>
        <p:nvSpPr>
          <p:cNvPr id="3" name="Sisällön paikkamerkki 2"/>
          <p:cNvSpPr>
            <a:spLocks noGrp="1"/>
          </p:cNvSpPr>
          <p:nvPr>
            <p:ph idx="1"/>
          </p:nvPr>
        </p:nvSpPr>
        <p:spPr>
          <a:xfrm>
            <a:off x="304800" y="1600200"/>
            <a:ext cx="4411216" cy="4781128"/>
          </a:xfrm>
        </p:spPr>
        <p:txBody>
          <a:bodyPr>
            <a:normAutofit fontScale="85000" lnSpcReduction="20000"/>
          </a:bodyPr>
          <a:lstStyle/>
          <a:p>
            <a:r>
              <a:rPr lang="en-US" smtClean="0"/>
              <a:t>CSS sprites reduce the HTTP calls to web server, thus improving performance in WAN environment</a:t>
            </a:r>
          </a:p>
          <a:p>
            <a:r>
              <a:rPr lang="en-US" smtClean="0"/>
              <a:t>One image file is used to render several icons by showing only a specific region of the main sprite</a:t>
            </a:r>
          </a:p>
          <a:p>
            <a:r>
              <a:rPr lang="en-US" smtClean="0"/>
              <a:t>Dynamics CRM 2011 utilizes sprites like ribbon.png to load and cahce all default icons</a:t>
            </a:r>
          </a:p>
          <a:p>
            <a:r>
              <a:rPr lang="en-US" smtClean="0"/>
              <a:t>Note: Custom icons will have a higher payload and may affect page loading times</a:t>
            </a:r>
            <a:endParaRPr lang="en-US"/>
          </a:p>
        </p:txBody>
      </p:sp>
      <p:pic>
        <p:nvPicPr>
          <p:cNvPr id="1028" name="Picture 4" descr="https://teklacorporation.crm4.dynamics.com/_imgs/imagestrips/ribbon.png?ver=831640567"/>
          <p:cNvPicPr>
            <a:picLocks noChangeAspect="1" noChangeArrowheads="1"/>
          </p:cNvPicPr>
          <p:nvPr/>
        </p:nvPicPr>
        <p:blipFill>
          <a:blip r:embed="rId2" cstate="print"/>
          <a:srcRect/>
          <a:stretch>
            <a:fillRect/>
          </a:stretch>
        </p:blipFill>
        <p:spPr bwMode="auto">
          <a:xfrm>
            <a:off x="4716016" y="1700808"/>
            <a:ext cx="4311799" cy="4256073"/>
          </a:xfrm>
          <a:prstGeom prst="rect">
            <a:avLst/>
          </a:prstGeom>
          <a:noFill/>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13</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Solution</a:t>
            </a:r>
            <a:r>
              <a:rPr lang="fi-FI" dirty="0" smtClean="0"/>
              <a:t> Management</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14</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Not just customizations</a:t>
            </a:r>
            <a:endParaRPr lang="en-US" dirty="0"/>
          </a:p>
        </p:txBody>
      </p:sp>
      <p:sp>
        <p:nvSpPr>
          <p:cNvPr id="3" name="Sisällön paikkamerkki 2"/>
          <p:cNvSpPr>
            <a:spLocks noGrp="1"/>
          </p:cNvSpPr>
          <p:nvPr>
            <p:ph idx="1"/>
          </p:nvPr>
        </p:nvSpPr>
        <p:spPr/>
        <p:txBody>
          <a:bodyPr/>
          <a:lstStyle/>
          <a:p>
            <a:r>
              <a:rPr lang="en-US" dirty="0" smtClean="0"/>
              <a:t>In CRM 4.0, customizations and other configuration items were managed independently from one another</a:t>
            </a:r>
          </a:p>
          <a:p>
            <a:r>
              <a:rPr lang="en-US" dirty="0" smtClean="0"/>
              <a:t>In CRM 2011, solutions are bundles of components that are used for delivering specific applications/functionalities</a:t>
            </a:r>
          </a:p>
          <a:p>
            <a:r>
              <a:rPr lang="en-US" dirty="0" smtClean="0"/>
              <a:t>Each CRM organization has one default solution, in addition to which it can have multiple different solutions from different publishers</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15</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Solution components</a:t>
            </a:r>
            <a:endParaRPr lang="en-US" dirty="0"/>
          </a:p>
        </p:txBody>
      </p:sp>
      <p:sp>
        <p:nvSpPr>
          <p:cNvPr id="3" name="Sisällön paikkamerkki 2"/>
          <p:cNvSpPr>
            <a:spLocks noGrp="1"/>
          </p:cNvSpPr>
          <p:nvPr>
            <p:ph idx="1"/>
          </p:nvPr>
        </p:nvSpPr>
        <p:spPr/>
        <p:txBody>
          <a:bodyPr>
            <a:normAutofit lnSpcReduction="10000"/>
          </a:bodyPr>
          <a:lstStyle/>
          <a:p>
            <a:r>
              <a:rPr lang="en-US" dirty="0" smtClean="0"/>
              <a:t>Schema and metadata components</a:t>
            </a:r>
          </a:p>
          <a:p>
            <a:pPr lvl="1"/>
            <a:r>
              <a:rPr lang="en-US" dirty="0" smtClean="0"/>
              <a:t>Entities, attributes, forms, views, charts, relationships, option sets</a:t>
            </a:r>
          </a:p>
          <a:p>
            <a:r>
              <a:rPr lang="en-US" dirty="0" smtClean="0"/>
              <a:t>User interface components</a:t>
            </a:r>
          </a:p>
          <a:p>
            <a:pPr lvl="1"/>
            <a:r>
              <a:rPr lang="en-US" dirty="0" smtClean="0"/>
              <a:t>Web resources, ribbons, sitemap, dashboards</a:t>
            </a:r>
          </a:p>
          <a:p>
            <a:r>
              <a:rPr lang="en-US" dirty="0" smtClean="0"/>
              <a:t>Code components</a:t>
            </a:r>
          </a:p>
          <a:p>
            <a:pPr lvl="1"/>
            <a:r>
              <a:rPr lang="en-US" dirty="0" smtClean="0"/>
              <a:t>Processes, dialogs, plug-ins, custom WF activities</a:t>
            </a:r>
          </a:p>
          <a:p>
            <a:pPr lvl="2"/>
            <a:r>
              <a:rPr lang="en-US" dirty="0" smtClean="0"/>
              <a:t>Plug-in registration is also stored in the solution</a:t>
            </a:r>
          </a:p>
          <a:p>
            <a:r>
              <a:rPr lang="en-US" dirty="0" smtClean="0"/>
              <a:t>System configuration components</a:t>
            </a:r>
          </a:p>
          <a:p>
            <a:pPr lvl="1"/>
            <a:r>
              <a:rPr lang="en-US" dirty="0" smtClean="0"/>
              <a:t>Templates, security roles, reports, settings</a:t>
            </a:r>
          </a:p>
          <a:p>
            <a:pPr lvl="2"/>
            <a:r>
              <a:rPr lang="en-US" dirty="0" smtClean="0"/>
              <a:t>Users and teams not included, roles need to be manually configured after solution installation</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16</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Customizing solutions in CRM</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17</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a:p>
        </p:txBody>
      </p:sp>
      <p:pic>
        <p:nvPicPr>
          <p:cNvPr id="2050" name="Picture 2"/>
          <p:cNvPicPr>
            <a:picLocks noChangeAspect="1" noChangeArrowheads="1"/>
          </p:cNvPicPr>
          <p:nvPr/>
        </p:nvPicPr>
        <p:blipFill>
          <a:blip r:embed="rId2" cstate="print"/>
          <a:srcRect/>
          <a:stretch>
            <a:fillRect/>
          </a:stretch>
        </p:blipFill>
        <p:spPr bwMode="auto">
          <a:xfrm>
            <a:off x="827584" y="1556792"/>
            <a:ext cx="6939504" cy="4824536"/>
          </a:xfrm>
          <a:prstGeom prst="rect">
            <a:avLst/>
          </a:prstGeom>
          <a:ln>
            <a:noFill/>
          </a:ln>
          <a:effectLst>
            <a:outerShdw blurRad="292100" dist="139700" dir="2700000" algn="tl" rotWithShape="0">
              <a:srgbClr val="333333">
                <a:alpha val="65000"/>
              </a:srgbClr>
            </a:outerShdw>
          </a:effectLst>
        </p:spPr>
      </p:pic>
      <p:sp>
        <p:nvSpPr>
          <p:cNvPr id="8" name="Pyöristetty kuvatekstisuorakulmio 7"/>
          <p:cNvSpPr/>
          <p:nvPr/>
        </p:nvSpPr>
        <p:spPr>
          <a:xfrm>
            <a:off x="5796136" y="2420888"/>
            <a:ext cx="2808312" cy="648072"/>
          </a:xfrm>
          <a:prstGeom prst="wedgeRoundRectCallout">
            <a:avLst>
              <a:gd name="adj1" fmla="val -99296"/>
              <a:gd name="adj2" fmla="val 1715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existing or new components to solution</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Unmanaged / managed solutions</a:t>
            </a:r>
            <a:endParaRPr lang="en-US" dirty="0"/>
          </a:p>
        </p:txBody>
      </p:sp>
      <p:sp>
        <p:nvSpPr>
          <p:cNvPr id="3" name="Sisällön paikkamerkki 2"/>
          <p:cNvSpPr>
            <a:spLocks noGrp="1"/>
          </p:cNvSpPr>
          <p:nvPr>
            <p:ph idx="1"/>
          </p:nvPr>
        </p:nvSpPr>
        <p:spPr/>
        <p:txBody>
          <a:bodyPr>
            <a:normAutofit lnSpcReduction="10000"/>
          </a:bodyPr>
          <a:lstStyle/>
          <a:p>
            <a:r>
              <a:rPr lang="en-US" dirty="0" smtClean="0"/>
              <a:t>You can only create unmanaged solutions</a:t>
            </a:r>
          </a:p>
          <a:p>
            <a:r>
              <a:rPr lang="en-US" dirty="0" smtClean="0"/>
              <a:t>Upon export you can choose to make the solution either unmanaged or managed</a:t>
            </a:r>
          </a:p>
          <a:p>
            <a:r>
              <a:rPr lang="en-US" dirty="0" smtClean="0"/>
              <a:t>Managed solutions are locked from editing</a:t>
            </a:r>
          </a:p>
          <a:p>
            <a:r>
              <a:rPr lang="en-US" dirty="0" smtClean="0"/>
              <a:t>Managed solutions each have their own “layer”, which will control adding and removing solutions to/from a system</a:t>
            </a:r>
          </a:p>
          <a:p>
            <a:r>
              <a:rPr lang="en-US" dirty="0" smtClean="0"/>
              <a:t>Unmanaged solutions cannot be uninstalled</a:t>
            </a:r>
          </a:p>
          <a:p>
            <a:pPr lvl="1"/>
            <a:r>
              <a:rPr lang="en-US" dirty="0" smtClean="0"/>
              <a:t>Only pointers to components, not separate containers</a:t>
            </a:r>
          </a:p>
          <a:p>
            <a:pPr lvl="1"/>
            <a:r>
              <a:rPr lang="en-US" dirty="0" smtClean="0"/>
              <a:t>You can delete the solution, but components will not be deleted from the system</a:t>
            </a:r>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18</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Exporting</a:t>
            </a:r>
            <a:r>
              <a:rPr lang="fi-FI" dirty="0" smtClean="0"/>
              <a:t> a </a:t>
            </a:r>
            <a:r>
              <a:rPr lang="fi-FI" dirty="0" err="1" smtClean="0"/>
              <a:t>solution</a:t>
            </a:r>
            <a:endParaRPr lang="fi-FI" dirty="0"/>
          </a:p>
        </p:txBody>
      </p:sp>
      <p:pic>
        <p:nvPicPr>
          <p:cNvPr id="126979" name="Picture 3"/>
          <p:cNvPicPr>
            <a:picLocks noChangeAspect="1" noChangeArrowheads="1"/>
          </p:cNvPicPr>
          <p:nvPr/>
        </p:nvPicPr>
        <p:blipFill>
          <a:blip r:embed="rId2" cstate="print"/>
          <a:srcRect/>
          <a:stretch>
            <a:fillRect/>
          </a:stretch>
        </p:blipFill>
        <p:spPr bwMode="auto">
          <a:xfrm>
            <a:off x="467544" y="2761456"/>
            <a:ext cx="4029075" cy="2971800"/>
          </a:xfrm>
          <a:prstGeom prst="rect">
            <a:avLst/>
          </a:prstGeom>
          <a:ln>
            <a:noFill/>
          </a:ln>
          <a:effectLst>
            <a:outerShdw blurRad="292100" dist="139700" dir="2700000" algn="tl" rotWithShape="0">
              <a:srgbClr val="333333">
                <a:alpha val="65000"/>
              </a:srgbClr>
            </a:outerShdw>
          </a:effectLst>
        </p:spPr>
      </p:pic>
      <p:pic>
        <p:nvPicPr>
          <p:cNvPr id="126980" name="Picture 4"/>
          <p:cNvPicPr>
            <a:picLocks noChangeAspect="1" noChangeArrowheads="1"/>
          </p:cNvPicPr>
          <p:nvPr/>
        </p:nvPicPr>
        <p:blipFill>
          <a:blip r:embed="rId3" cstate="print"/>
          <a:srcRect/>
          <a:stretch>
            <a:fillRect/>
          </a:stretch>
        </p:blipFill>
        <p:spPr bwMode="auto">
          <a:xfrm>
            <a:off x="4932040" y="2780928"/>
            <a:ext cx="3562350" cy="1809750"/>
          </a:xfrm>
          <a:prstGeom prst="rect">
            <a:avLst/>
          </a:prstGeom>
          <a:ln>
            <a:noFill/>
          </a:ln>
          <a:effectLst>
            <a:outerShdw blurRad="292100" dist="139700" dir="2700000" algn="tl" rotWithShape="0">
              <a:srgbClr val="333333">
                <a:alpha val="65000"/>
              </a:srgbClr>
            </a:outerShdw>
          </a:effectLst>
        </p:spPr>
      </p:pic>
      <p:sp>
        <p:nvSpPr>
          <p:cNvPr id="6" name="Pyöristetty kuvatekstisuorakulmio 5"/>
          <p:cNvSpPr/>
          <p:nvPr/>
        </p:nvSpPr>
        <p:spPr>
          <a:xfrm>
            <a:off x="1043608" y="1628800"/>
            <a:ext cx="2808312" cy="648072"/>
          </a:xfrm>
          <a:prstGeom prst="wedgeRoundRectCallout">
            <a:avLst>
              <a:gd name="adj1" fmla="val -44689"/>
              <a:gd name="adj2" fmla="val 1259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Including system settings in the solution</a:t>
            </a:r>
            <a:endParaRPr lang="en-US" dirty="0"/>
          </a:p>
        </p:txBody>
      </p:sp>
      <p:sp>
        <p:nvSpPr>
          <p:cNvPr id="7" name="Pyöristetty kuvatekstisuorakulmio 6"/>
          <p:cNvSpPr/>
          <p:nvPr/>
        </p:nvSpPr>
        <p:spPr>
          <a:xfrm>
            <a:off x="5292080" y="1628800"/>
            <a:ext cx="2808312" cy="648072"/>
          </a:xfrm>
          <a:prstGeom prst="wedgeRoundRectCallout">
            <a:avLst>
              <a:gd name="adj1" fmla="val -42654"/>
              <a:gd name="adj2" fmla="val 1348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Export as unmanaged or managed solution</a:t>
            </a:r>
            <a:endParaRPr lang="en-US" dirty="0"/>
          </a:p>
        </p:txBody>
      </p:sp>
      <p:sp>
        <p:nvSpPr>
          <p:cNvPr id="17" name="Päivämäärän paikkamerkki 16"/>
          <p:cNvSpPr>
            <a:spLocks noGrp="1"/>
          </p:cNvSpPr>
          <p:nvPr>
            <p:ph type="dt" sz="half" idx="10"/>
          </p:nvPr>
        </p:nvSpPr>
        <p:spPr/>
        <p:txBody>
          <a:bodyPr/>
          <a:lstStyle/>
          <a:p>
            <a:r>
              <a:rPr lang="fi-FI" smtClean="0"/>
              <a:t>31.10.2010</a:t>
            </a:r>
            <a:endParaRPr lang="fi-FI"/>
          </a:p>
        </p:txBody>
      </p:sp>
      <p:sp>
        <p:nvSpPr>
          <p:cNvPr id="18" name="Dian numeron paikkamerkki 17"/>
          <p:cNvSpPr>
            <a:spLocks noGrp="1"/>
          </p:cNvSpPr>
          <p:nvPr>
            <p:ph type="sldNum" sz="quarter" idx="12"/>
          </p:nvPr>
        </p:nvSpPr>
        <p:spPr/>
        <p:txBody>
          <a:bodyPr/>
          <a:lstStyle/>
          <a:p>
            <a:fld id="{85605777-5A28-4DCA-8121-34AEB87BD8FA}" type="slidenum">
              <a:rPr lang="fi-FI" smtClean="0"/>
              <a:pPr/>
              <a:t>19</a:t>
            </a:fld>
            <a:endParaRPr lang="fi-FI"/>
          </a:p>
        </p:txBody>
      </p:sp>
      <p:sp>
        <p:nvSpPr>
          <p:cNvPr id="19" name="Alatunnisteen paikkamerkki 18"/>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Table of contents</a:t>
            </a:r>
            <a:endParaRPr lang="en-US"/>
          </a:p>
        </p:txBody>
      </p:sp>
      <p:sp>
        <p:nvSpPr>
          <p:cNvPr id="3" name="Sisällön paikkamerkki 2"/>
          <p:cNvSpPr>
            <a:spLocks noGrp="1"/>
          </p:cNvSpPr>
          <p:nvPr>
            <p:ph sz="half" idx="1"/>
          </p:nvPr>
        </p:nvSpPr>
        <p:spPr>
          <a:xfrm>
            <a:off x="301752" y="1770464"/>
            <a:ext cx="4160520" cy="4754880"/>
          </a:xfrm>
        </p:spPr>
        <p:txBody>
          <a:bodyPr>
            <a:normAutofit fontScale="85000" lnSpcReduction="20000"/>
          </a:bodyPr>
          <a:lstStyle/>
          <a:p>
            <a:r>
              <a:rPr lang="en-US" dirty="0" smtClean="0">
                <a:solidFill>
                  <a:schemeClr val="tx2">
                    <a:lumMod val="20000"/>
                    <a:lumOff val="80000"/>
                  </a:schemeClr>
                </a:solidFill>
              </a:rPr>
              <a:t>End-user tools and UI enhancements</a:t>
            </a:r>
          </a:p>
          <a:p>
            <a:r>
              <a:rPr lang="en-US" dirty="0" smtClean="0">
                <a:solidFill>
                  <a:schemeClr val="tx2">
                    <a:lumMod val="20000"/>
                    <a:lumOff val="80000"/>
                  </a:schemeClr>
                </a:solidFill>
              </a:rPr>
              <a:t>Outlook client</a:t>
            </a:r>
          </a:p>
          <a:p>
            <a:r>
              <a:rPr lang="en-US" dirty="0" smtClean="0">
                <a:solidFill>
                  <a:schemeClr val="tx2">
                    <a:lumMod val="20000"/>
                    <a:lumOff val="80000"/>
                  </a:schemeClr>
                </a:solidFill>
              </a:rPr>
              <a:t>Form customization options</a:t>
            </a:r>
          </a:p>
          <a:p>
            <a:r>
              <a:rPr lang="en-US" dirty="0" smtClean="0">
                <a:solidFill>
                  <a:schemeClr val="tx2">
                    <a:lumMod val="20000"/>
                    <a:lumOff val="80000"/>
                  </a:schemeClr>
                </a:solidFill>
              </a:rPr>
              <a:t>Auditing</a:t>
            </a:r>
          </a:p>
          <a:p>
            <a:r>
              <a:rPr lang="en-US" dirty="0" smtClean="0">
                <a:solidFill>
                  <a:schemeClr val="tx2">
                    <a:lumMod val="20000"/>
                    <a:lumOff val="80000"/>
                  </a:schemeClr>
                </a:solidFill>
              </a:rPr>
              <a:t>Connections</a:t>
            </a:r>
          </a:p>
          <a:p>
            <a:r>
              <a:rPr lang="en-US" dirty="0" smtClean="0">
                <a:solidFill>
                  <a:schemeClr val="tx2">
                    <a:lumMod val="20000"/>
                    <a:lumOff val="80000"/>
                  </a:schemeClr>
                </a:solidFill>
              </a:rPr>
              <a:t>SharePoint integration</a:t>
            </a:r>
          </a:p>
          <a:p>
            <a:r>
              <a:rPr lang="en-US" dirty="0" smtClean="0">
                <a:solidFill>
                  <a:schemeClr val="tx2">
                    <a:lumMod val="20000"/>
                    <a:lumOff val="80000"/>
                  </a:schemeClr>
                </a:solidFill>
              </a:rPr>
              <a:t>Visualizations</a:t>
            </a:r>
          </a:p>
          <a:p>
            <a:r>
              <a:rPr lang="en-US" dirty="0" smtClean="0">
                <a:solidFill>
                  <a:schemeClr val="tx2">
                    <a:lumMod val="20000"/>
                    <a:lumOff val="80000"/>
                  </a:schemeClr>
                </a:solidFill>
              </a:rPr>
              <a:t>Goals</a:t>
            </a:r>
          </a:p>
        </p:txBody>
      </p:sp>
      <p:sp>
        <p:nvSpPr>
          <p:cNvPr id="4" name="Sisällön paikkamerkki 3"/>
          <p:cNvSpPr>
            <a:spLocks noGrp="1"/>
          </p:cNvSpPr>
          <p:nvPr>
            <p:ph sz="half" idx="2"/>
          </p:nvPr>
        </p:nvSpPr>
        <p:spPr>
          <a:xfrm>
            <a:off x="4648200" y="1770464"/>
            <a:ext cx="4160520" cy="4754880"/>
          </a:xfrm>
        </p:spPr>
        <p:txBody>
          <a:bodyPr>
            <a:normAutofit fontScale="85000" lnSpcReduction="20000"/>
          </a:bodyPr>
          <a:lstStyle/>
          <a:p>
            <a:r>
              <a:rPr lang="en-US" dirty="0" smtClean="0"/>
              <a:t>Customization menus</a:t>
            </a:r>
          </a:p>
          <a:p>
            <a:r>
              <a:rPr lang="en-US" dirty="0" smtClean="0"/>
              <a:t>UI customization options</a:t>
            </a:r>
          </a:p>
          <a:p>
            <a:r>
              <a:rPr lang="en-US" dirty="0" smtClean="0"/>
              <a:t>Solution management</a:t>
            </a:r>
          </a:p>
          <a:p>
            <a:r>
              <a:rPr lang="en-US" dirty="0" smtClean="0"/>
              <a:t>Web resources</a:t>
            </a:r>
          </a:p>
          <a:p>
            <a:r>
              <a:rPr lang="en-US" dirty="0" smtClean="0"/>
              <a:t>Processes (workflows)</a:t>
            </a:r>
          </a:p>
          <a:p>
            <a:r>
              <a:rPr lang="en-US" dirty="0" smtClean="0"/>
              <a:t>Custom activities</a:t>
            </a:r>
          </a:p>
          <a:p>
            <a:r>
              <a:rPr lang="en-US" dirty="0" smtClean="0"/>
              <a:t>Queue enhancements</a:t>
            </a:r>
          </a:p>
          <a:p>
            <a:r>
              <a:rPr lang="en-US" dirty="0" smtClean="0"/>
              <a:t>Multiple forms per entity</a:t>
            </a:r>
          </a:p>
          <a:p>
            <a:r>
              <a:rPr lang="en-US" dirty="0" smtClean="0"/>
              <a:t>Security features</a:t>
            </a:r>
          </a:p>
          <a:p>
            <a:r>
              <a:rPr lang="en-US" dirty="0" smtClean="0"/>
              <a:t>Cloud services</a:t>
            </a:r>
          </a:p>
          <a:p>
            <a:r>
              <a:rPr lang="en-US" dirty="0" smtClean="0"/>
              <a:t>Upgrading from CRM 4.0</a:t>
            </a:r>
          </a:p>
          <a:p>
            <a:r>
              <a:rPr lang="en-US" dirty="0" smtClean="0"/>
              <a:t>What’s not there in 2011</a:t>
            </a:r>
            <a:endParaRPr lang="en-US" dirty="0"/>
          </a:p>
        </p:txBody>
      </p:sp>
      <p:sp>
        <p:nvSpPr>
          <p:cNvPr id="14" name="Päivämäärän paikkamerkki 13"/>
          <p:cNvSpPr>
            <a:spLocks noGrp="1"/>
          </p:cNvSpPr>
          <p:nvPr>
            <p:ph type="dt" sz="half" idx="10"/>
          </p:nvPr>
        </p:nvSpPr>
        <p:spPr/>
        <p:txBody>
          <a:bodyPr/>
          <a:lstStyle/>
          <a:p>
            <a:r>
              <a:rPr lang="fi-FI" smtClean="0"/>
              <a:t>31.10.2010</a:t>
            </a:r>
            <a:endParaRPr lang="fi-FI"/>
          </a:p>
        </p:txBody>
      </p:sp>
      <p:sp>
        <p:nvSpPr>
          <p:cNvPr id="15" name="Dian numeron paikkamerkki 14"/>
          <p:cNvSpPr>
            <a:spLocks noGrp="1"/>
          </p:cNvSpPr>
          <p:nvPr>
            <p:ph type="sldNum" sz="quarter" idx="12"/>
          </p:nvPr>
        </p:nvSpPr>
        <p:spPr/>
        <p:txBody>
          <a:bodyPr/>
          <a:lstStyle/>
          <a:p>
            <a:fld id="{85605777-5A28-4DCA-8121-34AEB87BD8FA}" type="slidenum">
              <a:rPr lang="fi-FI" smtClean="0"/>
              <a:pPr/>
              <a:t>2</a:t>
            </a:fld>
            <a:endParaRPr lang="fi-FI" dirty="0"/>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
        <p:nvSpPr>
          <p:cNvPr id="8" name="Pyöristetty suorakulmio 7"/>
          <p:cNvSpPr/>
          <p:nvPr/>
        </p:nvSpPr>
        <p:spPr>
          <a:xfrm>
            <a:off x="683568" y="1340768"/>
            <a:ext cx="3024336"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spc="300" dirty="0" smtClean="0"/>
              <a:t>Walkthrough Part 1</a:t>
            </a:r>
            <a:endParaRPr lang="en-US" i="1" spc="300" dirty="0"/>
          </a:p>
        </p:txBody>
      </p:sp>
      <p:sp>
        <p:nvSpPr>
          <p:cNvPr id="9" name="Pyöristetty suorakulmio 8"/>
          <p:cNvSpPr/>
          <p:nvPr/>
        </p:nvSpPr>
        <p:spPr>
          <a:xfrm>
            <a:off x="5076056" y="1340768"/>
            <a:ext cx="3024336"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spc="300" dirty="0" smtClean="0"/>
              <a:t>Walkthrough Part 2</a:t>
            </a:r>
            <a:endParaRPr lang="en-US" i="1" spc="3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Updating solutions</a:t>
            </a:r>
            <a:endParaRPr lang="en-US" dirty="0"/>
          </a:p>
        </p:txBody>
      </p:sp>
      <p:sp>
        <p:nvSpPr>
          <p:cNvPr id="3" name="Sisällön paikkamerkki 2"/>
          <p:cNvSpPr>
            <a:spLocks noGrp="1"/>
          </p:cNvSpPr>
          <p:nvPr>
            <p:ph idx="1"/>
          </p:nvPr>
        </p:nvSpPr>
        <p:spPr/>
        <p:txBody>
          <a:bodyPr/>
          <a:lstStyle/>
          <a:p>
            <a:r>
              <a:rPr lang="en-US" dirty="0" smtClean="0"/>
              <a:t>Managed solutions in the system can be updated with new versions of the solution file provided by the publisher</a:t>
            </a:r>
          </a:p>
          <a:p>
            <a:r>
              <a:rPr lang="en-US" dirty="0" smtClean="0"/>
              <a:t>No version control or rollback support in the CRM platform itself, needs to be managed by publisher</a:t>
            </a:r>
          </a:p>
          <a:p>
            <a:r>
              <a:rPr lang="en-US" dirty="0" smtClean="0"/>
              <a:t>Solution version numbers are simply metadata set by the publisher</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195736" y="5013176"/>
            <a:ext cx="5241057" cy="1278847"/>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20</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Managed properties</a:t>
            </a:r>
            <a:endParaRPr lang="en-US" dirty="0"/>
          </a:p>
        </p:txBody>
      </p:sp>
      <p:sp>
        <p:nvSpPr>
          <p:cNvPr id="3" name="Sisällön paikkamerkki 2"/>
          <p:cNvSpPr>
            <a:spLocks noGrp="1"/>
          </p:cNvSpPr>
          <p:nvPr>
            <p:ph idx="1"/>
          </p:nvPr>
        </p:nvSpPr>
        <p:spPr>
          <a:xfrm>
            <a:off x="304800" y="1600200"/>
            <a:ext cx="8534400" cy="2188840"/>
          </a:xfrm>
        </p:spPr>
        <p:txBody>
          <a:bodyPr>
            <a:normAutofit lnSpcReduction="10000"/>
          </a:bodyPr>
          <a:lstStyle/>
          <a:p>
            <a:r>
              <a:rPr lang="en-US" dirty="0" smtClean="0"/>
              <a:t>By default, all custom solution components are customizable</a:t>
            </a:r>
          </a:p>
          <a:p>
            <a:r>
              <a:rPr lang="en-US" dirty="0" smtClean="0"/>
              <a:t>Managed properties can be enabled per component, which will enforce customization rights once the solution is exported as managed</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203848" y="3742903"/>
            <a:ext cx="5610225" cy="2638425"/>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21</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p:cNvSpPr>
            <a:spLocks noGrp="1"/>
          </p:cNvSpPr>
          <p:nvPr>
            <p:ph type="title"/>
          </p:nvPr>
        </p:nvSpPr>
        <p:spPr/>
        <p:txBody>
          <a:bodyPr/>
          <a:lstStyle/>
          <a:p>
            <a:r>
              <a:rPr lang="en-US" dirty="0" smtClean="0"/>
              <a:t>Solution layering</a:t>
            </a:r>
            <a:endParaRPr lang="en-US" dirty="0"/>
          </a:p>
        </p:txBody>
      </p:sp>
      <p:sp>
        <p:nvSpPr>
          <p:cNvPr id="5" name="Sisällön paikkamerkki 4"/>
          <p:cNvSpPr>
            <a:spLocks noGrp="1"/>
          </p:cNvSpPr>
          <p:nvPr>
            <p:ph idx="1"/>
          </p:nvPr>
        </p:nvSpPr>
        <p:spPr/>
        <p:txBody>
          <a:bodyPr/>
          <a:lstStyle/>
          <a:p>
            <a:r>
              <a:rPr lang="en-US" dirty="0" smtClean="0"/>
              <a:t>The active (default) solution is calculated from all the unmanaged and managed solutions applied to the system</a:t>
            </a:r>
          </a:p>
          <a:p>
            <a:endParaRPr lang="en-US" dirty="0"/>
          </a:p>
        </p:txBody>
      </p:sp>
      <p:pic>
        <p:nvPicPr>
          <p:cNvPr id="6148" name="Picture 4" descr="Solution Layering"/>
          <p:cNvPicPr>
            <a:picLocks noChangeAspect="1" noChangeArrowheads="1"/>
          </p:cNvPicPr>
          <p:nvPr/>
        </p:nvPicPr>
        <p:blipFill>
          <a:blip r:embed="rId2" cstate="print"/>
          <a:srcRect/>
          <a:stretch>
            <a:fillRect/>
          </a:stretch>
        </p:blipFill>
        <p:spPr bwMode="auto">
          <a:xfrm>
            <a:off x="3249488" y="2627336"/>
            <a:ext cx="5715000" cy="3609976"/>
          </a:xfrm>
          <a:prstGeom prst="rect">
            <a:avLst/>
          </a:prstGeom>
          <a:ln>
            <a:noFill/>
          </a:ln>
          <a:effectLst>
            <a:outerShdw blurRad="292100" dist="139700" dir="2700000" algn="tl" rotWithShape="0">
              <a:srgbClr val="333333">
                <a:alpha val="65000"/>
              </a:srgbClr>
            </a:outerShdw>
          </a:effectLst>
        </p:spPr>
      </p:pic>
      <p:sp>
        <p:nvSpPr>
          <p:cNvPr id="7" name="Tekstikehys 6"/>
          <p:cNvSpPr txBox="1"/>
          <p:nvPr/>
        </p:nvSpPr>
        <p:spPr>
          <a:xfrm>
            <a:off x="4572000" y="6237312"/>
            <a:ext cx="4392488" cy="276999"/>
          </a:xfrm>
          <a:prstGeom prst="rect">
            <a:avLst/>
          </a:prstGeom>
          <a:noFill/>
        </p:spPr>
        <p:txBody>
          <a:bodyPr wrap="square" rtlCol="0">
            <a:spAutoFit/>
          </a:bodyPr>
          <a:lstStyle/>
          <a:p>
            <a:pPr algn="r"/>
            <a:r>
              <a:rPr lang="en-US" sz="1200" i="1" dirty="0" smtClean="0"/>
              <a:t>From Microsoft Dynamics CRM 2011 Beta SDK</a:t>
            </a:r>
            <a:endParaRPr lang="en-US" sz="1200" i="1" dirty="0"/>
          </a:p>
        </p:txBody>
      </p:sp>
      <p:sp>
        <p:nvSpPr>
          <p:cNvPr id="16" name="Päivämäärän paikkamerkki 15"/>
          <p:cNvSpPr>
            <a:spLocks noGrp="1"/>
          </p:cNvSpPr>
          <p:nvPr>
            <p:ph type="dt" sz="half" idx="10"/>
          </p:nvPr>
        </p:nvSpPr>
        <p:spPr/>
        <p:txBody>
          <a:bodyPr/>
          <a:lstStyle/>
          <a:p>
            <a:r>
              <a:rPr lang="fi-FI" smtClean="0"/>
              <a:t>31.10.2010</a:t>
            </a:r>
            <a:endParaRPr lang="fi-FI" dirty="0"/>
          </a:p>
        </p:txBody>
      </p:sp>
      <p:sp>
        <p:nvSpPr>
          <p:cNvPr id="17" name="Dian numeron paikkamerkki 16"/>
          <p:cNvSpPr>
            <a:spLocks noGrp="1"/>
          </p:cNvSpPr>
          <p:nvPr>
            <p:ph type="sldNum" sz="quarter" idx="12"/>
          </p:nvPr>
        </p:nvSpPr>
        <p:spPr/>
        <p:txBody>
          <a:bodyPr/>
          <a:lstStyle/>
          <a:p>
            <a:fld id="{85605777-5A28-4DCA-8121-34AEB87BD8FA}" type="slidenum">
              <a:rPr lang="fi-FI" smtClean="0"/>
              <a:pPr/>
              <a:t>22</a:t>
            </a:fld>
            <a:endParaRPr lang="fi-FI"/>
          </a:p>
        </p:txBody>
      </p:sp>
      <p:sp>
        <p:nvSpPr>
          <p:cNvPr id="18" name="Alatunnisteen paikkamerkki 17"/>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Merging solution contents</a:t>
            </a:r>
            <a:endParaRPr lang="en-US" dirty="0"/>
          </a:p>
        </p:txBody>
      </p:sp>
      <p:sp>
        <p:nvSpPr>
          <p:cNvPr id="3" name="Sisällön paikkamerkki 2"/>
          <p:cNvSpPr>
            <a:spLocks noGrp="1"/>
          </p:cNvSpPr>
          <p:nvPr>
            <p:ph idx="1"/>
          </p:nvPr>
        </p:nvSpPr>
        <p:spPr/>
        <p:txBody>
          <a:bodyPr>
            <a:normAutofit lnSpcReduction="10000"/>
          </a:bodyPr>
          <a:lstStyle/>
          <a:p>
            <a:r>
              <a:rPr lang="en-US" dirty="0" smtClean="0"/>
              <a:t>Solutions can and will very likely have dependencies to the same shared components</a:t>
            </a:r>
          </a:p>
          <a:p>
            <a:r>
              <a:rPr lang="en-US" dirty="0" smtClean="0"/>
              <a:t>The order of solution installations is important:    </a:t>
            </a:r>
            <a:r>
              <a:rPr lang="en-US" b="1" dirty="0" smtClean="0"/>
              <a:t>the last one wins</a:t>
            </a:r>
          </a:p>
          <a:p>
            <a:r>
              <a:rPr lang="en-US" dirty="0" smtClean="0"/>
              <a:t>Conflicting form and </a:t>
            </a:r>
            <a:r>
              <a:rPr lang="en-US" dirty="0" err="1" smtClean="0"/>
              <a:t>SiteMap</a:t>
            </a:r>
            <a:r>
              <a:rPr lang="en-US" dirty="0" smtClean="0"/>
              <a:t> customizations can cause surprising results, which may require manual fixing after solution installation</a:t>
            </a:r>
          </a:p>
          <a:p>
            <a:r>
              <a:rPr lang="en-US" dirty="0" smtClean="0"/>
              <a:t>Option sets have value prefixes to reduce the chances of conflicts between solutions</a:t>
            </a:r>
          </a:p>
          <a:p>
            <a:r>
              <a:rPr lang="en-US" dirty="0" smtClean="0"/>
              <a:t>Ribbon customizations are defined by only stating the changed controls through </a:t>
            </a:r>
            <a:r>
              <a:rPr lang="en-US" dirty="0" err="1" smtClean="0"/>
              <a:t>RibbonDiffXml</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23</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uorakulmio 33"/>
          <p:cNvSpPr/>
          <p:nvPr/>
        </p:nvSpPr>
        <p:spPr>
          <a:xfrm>
            <a:off x="6876256" y="5589240"/>
            <a:ext cx="1800200" cy="360040"/>
          </a:xfrm>
          <a:prstGeom prst="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rPr>
              <a:t>Merge changes</a:t>
            </a:r>
            <a:endParaRPr lang="en-US" dirty="0">
              <a:solidFill>
                <a:schemeClr val="accent1"/>
              </a:solidFill>
            </a:endParaRPr>
          </a:p>
        </p:txBody>
      </p:sp>
      <p:sp>
        <p:nvSpPr>
          <p:cNvPr id="2" name="Otsikko 1"/>
          <p:cNvSpPr>
            <a:spLocks noGrp="1"/>
          </p:cNvSpPr>
          <p:nvPr>
            <p:ph type="title"/>
          </p:nvPr>
        </p:nvSpPr>
        <p:spPr/>
        <p:txBody>
          <a:bodyPr/>
          <a:lstStyle/>
          <a:p>
            <a:r>
              <a:rPr lang="en-US" dirty="0" smtClean="0"/>
              <a:t>Component export and import</a:t>
            </a:r>
            <a:endParaRPr lang="en-US" dirty="0"/>
          </a:p>
        </p:txBody>
      </p:sp>
      <p:sp>
        <p:nvSpPr>
          <p:cNvPr id="3" name="Sisällön paikkamerkki 2"/>
          <p:cNvSpPr>
            <a:spLocks noGrp="1"/>
          </p:cNvSpPr>
          <p:nvPr>
            <p:ph idx="1"/>
          </p:nvPr>
        </p:nvSpPr>
        <p:spPr>
          <a:xfrm>
            <a:off x="304800" y="1600200"/>
            <a:ext cx="6067400" cy="4800600"/>
          </a:xfrm>
        </p:spPr>
        <p:txBody>
          <a:bodyPr>
            <a:normAutofit fontScale="85000" lnSpcReduction="10000"/>
          </a:bodyPr>
          <a:lstStyle/>
          <a:p>
            <a:r>
              <a:rPr lang="en-US" b="1" dirty="0" smtClean="0"/>
              <a:t>Exporting</a:t>
            </a:r>
            <a:r>
              <a:rPr lang="en-US" dirty="0" smtClean="0"/>
              <a:t> a solution component from an organization will contain </a:t>
            </a:r>
            <a:r>
              <a:rPr lang="en-US" b="1" dirty="0" smtClean="0"/>
              <a:t>all the published changes</a:t>
            </a:r>
            <a:r>
              <a:rPr lang="en-US" dirty="0" smtClean="0"/>
              <a:t>, as there is only one active component in the system at any given time (and not different versions)</a:t>
            </a:r>
          </a:p>
          <a:p>
            <a:r>
              <a:rPr lang="en-US" dirty="0" smtClean="0"/>
              <a:t>Upon </a:t>
            </a:r>
            <a:r>
              <a:rPr lang="en-US" b="1" dirty="0" smtClean="0"/>
              <a:t>importing</a:t>
            </a:r>
            <a:r>
              <a:rPr lang="en-US" dirty="0" smtClean="0"/>
              <a:t> solutions that update the same component, the </a:t>
            </a:r>
            <a:r>
              <a:rPr lang="en-US" b="1" dirty="0" smtClean="0"/>
              <a:t>changes are merged </a:t>
            </a:r>
            <a:r>
              <a:rPr lang="en-US" dirty="0" smtClean="0"/>
              <a:t>with the ones already published in the organization</a:t>
            </a:r>
          </a:p>
          <a:p>
            <a:r>
              <a:rPr lang="en-US" dirty="0" smtClean="0"/>
              <a:t>Therefore, each distinct solution that is interacting with the same components should be </a:t>
            </a:r>
            <a:r>
              <a:rPr lang="en-US" b="1" dirty="0" smtClean="0"/>
              <a:t>developed inside a separate organization </a:t>
            </a:r>
            <a:r>
              <a:rPr lang="en-US" dirty="0" smtClean="0"/>
              <a:t>of its own</a:t>
            </a:r>
          </a:p>
        </p:txBody>
      </p:sp>
      <p:sp>
        <p:nvSpPr>
          <p:cNvPr id="4" name="Pyöristetty suorakulmio 3"/>
          <p:cNvSpPr/>
          <p:nvPr/>
        </p:nvSpPr>
        <p:spPr>
          <a:xfrm>
            <a:off x="6804248" y="1628800"/>
            <a:ext cx="1944216"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Organization</a:t>
            </a:r>
            <a:endParaRPr lang="en-US" dirty="0"/>
          </a:p>
        </p:txBody>
      </p:sp>
      <p:sp>
        <p:nvSpPr>
          <p:cNvPr id="5" name="Pyöristetty suorakulmio 4"/>
          <p:cNvSpPr/>
          <p:nvPr/>
        </p:nvSpPr>
        <p:spPr>
          <a:xfrm>
            <a:off x="6804248" y="6093296"/>
            <a:ext cx="1944216"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Organization</a:t>
            </a:r>
            <a:endParaRPr lang="en-US" dirty="0"/>
          </a:p>
        </p:txBody>
      </p:sp>
      <p:sp>
        <p:nvSpPr>
          <p:cNvPr id="6" name="Suorakulmio 5"/>
          <p:cNvSpPr/>
          <p:nvPr/>
        </p:nvSpPr>
        <p:spPr>
          <a:xfrm>
            <a:off x="7020272" y="2492896"/>
            <a:ext cx="360040" cy="1296144"/>
          </a:xfrm>
          <a:prstGeom prst="rect">
            <a:avLst/>
          </a:prstGeom>
        </p:spPr>
        <p:style>
          <a:lnRef idx="1">
            <a:schemeClr val="accent4"/>
          </a:lnRef>
          <a:fillRef idx="3">
            <a:schemeClr val="accent4"/>
          </a:fillRef>
          <a:effectRef idx="2">
            <a:schemeClr val="accent4"/>
          </a:effectRef>
          <a:fontRef idx="minor">
            <a:schemeClr val="lt1"/>
          </a:fontRef>
        </p:style>
        <p:txBody>
          <a:bodyPr vert="vert" rtlCol="0" anchor="ctr"/>
          <a:lstStyle/>
          <a:p>
            <a:pPr algn="ctr"/>
            <a:r>
              <a:rPr lang="en-US" dirty="0" smtClean="0"/>
              <a:t>Solution 1</a:t>
            </a:r>
            <a:endParaRPr lang="en-US" dirty="0"/>
          </a:p>
        </p:txBody>
      </p:sp>
      <p:sp>
        <p:nvSpPr>
          <p:cNvPr id="7" name="Suorakulmio 6"/>
          <p:cNvSpPr/>
          <p:nvPr/>
        </p:nvSpPr>
        <p:spPr>
          <a:xfrm>
            <a:off x="8172400" y="2492896"/>
            <a:ext cx="360040" cy="1296144"/>
          </a:xfrm>
          <a:prstGeom prst="rect">
            <a:avLst/>
          </a:prstGeom>
        </p:spPr>
        <p:style>
          <a:lnRef idx="1">
            <a:schemeClr val="accent4"/>
          </a:lnRef>
          <a:fillRef idx="3">
            <a:schemeClr val="accent4"/>
          </a:fillRef>
          <a:effectRef idx="2">
            <a:schemeClr val="accent4"/>
          </a:effectRef>
          <a:fontRef idx="minor">
            <a:schemeClr val="lt1"/>
          </a:fontRef>
        </p:style>
        <p:txBody>
          <a:bodyPr vert="vert" rtlCol="0" anchor="ctr"/>
          <a:lstStyle/>
          <a:p>
            <a:pPr algn="ctr"/>
            <a:r>
              <a:rPr lang="en-US" dirty="0" smtClean="0"/>
              <a:t>Solution 3</a:t>
            </a:r>
            <a:endParaRPr lang="en-US" dirty="0"/>
          </a:p>
        </p:txBody>
      </p:sp>
      <p:sp>
        <p:nvSpPr>
          <p:cNvPr id="8" name="Suorakulmio 7"/>
          <p:cNvSpPr/>
          <p:nvPr/>
        </p:nvSpPr>
        <p:spPr>
          <a:xfrm>
            <a:off x="7596336" y="2492896"/>
            <a:ext cx="360040" cy="1296144"/>
          </a:xfrm>
          <a:prstGeom prst="rect">
            <a:avLst/>
          </a:prstGeom>
        </p:spPr>
        <p:style>
          <a:lnRef idx="1">
            <a:schemeClr val="accent4"/>
          </a:lnRef>
          <a:fillRef idx="3">
            <a:schemeClr val="accent4"/>
          </a:fillRef>
          <a:effectRef idx="2">
            <a:schemeClr val="accent4"/>
          </a:effectRef>
          <a:fontRef idx="minor">
            <a:schemeClr val="lt1"/>
          </a:fontRef>
        </p:style>
        <p:txBody>
          <a:bodyPr vert="vert" rtlCol="0" anchor="ctr"/>
          <a:lstStyle/>
          <a:p>
            <a:pPr algn="ctr"/>
            <a:r>
              <a:rPr lang="en-US" dirty="0" smtClean="0"/>
              <a:t>Solution 2</a:t>
            </a:r>
            <a:endParaRPr lang="en-US" dirty="0"/>
          </a:p>
        </p:txBody>
      </p:sp>
      <p:sp>
        <p:nvSpPr>
          <p:cNvPr id="9" name="Suorakulmio 8"/>
          <p:cNvSpPr/>
          <p:nvPr/>
        </p:nvSpPr>
        <p:spPr>
          <a:xfrm>
            <a:off x="7020272" y="4077072"/>
            <a:ext cx="360040" cy="1296144"/>
          </a:xfrm>
          <a:prstGeom prst="rect">
            <a:avLst/>
          </a:prstGeom>
        </p:spPr>
        <p:style>
          <a:lnRef idx="1">
            <a:schemeClr val="accent4"/>
          </a:lnRef>
          <a:fillRef idx="3">
            <a:schemeClr val="accent4"/>
          </a:fillRef>
          <a:effectRef idx="2">
            <a:schemeClr val="accent4"/>
          </a:effectRef>
          <a:fontRef idx="minor">
            <a:schemeClr val="lt1"/>
          </a:fontRef>
        </p:style>
        <p:txBody>
          <a:bodyPr vert="vert" rtlCol="0" anchor="ctr"/>
          <a:lstStyle/>
          <a:p>
            <a:pPr algn="ctr"/>
            <a:r>
              <a:rPr lang="en-US" dirty="0" smtClean="0"/>
              <a:t>Solution 1</a:t>
            </a:r>
            <a:endParaRPr lang="en-US" dirty="0"/>
          </a:p>
        </p:txBody>
      </p:sp>
      <p:sp>
        <p:nvSpPr>
          <p:cNvPr id="10" name="Suorakulmio 9"/>
          <p:cNvSpPr/>
          <p:nvPr/>
        </p:nvSpPr>
        <p:spPr>
          <a:xfrm>
            <a:off x="8172400" y="4077072"/>
            <a:ext cx="360040" cy="1296144"/>
          </a:xfrm>
          <a:prstGeom prst="rect">
            <a:avLst/>
          </a:prstGeom>
        </p:spPr>
        <p:style>
          <a:lnRef idx="1">
            <a:schemeClr val="accent4"/>
          </a:lnRef>
          <a:fillRef idx="3">
            <a:schemeClr val="accent4"/>
          </a:fillRef>
          <a:effectRef idx="2">
            <a:schemeClr val="accent4"/>
          </a:effectRef>
          <a:fontRef idx="minor">
            <a:schemeClr val="lt1"/>
          </a:fontRef>
        </p:style>
        <p:txBody>
          <a:bodyPr vert="vert" rtlCol="0" anchor="ctr"/>
          <a:lstStyle/>
          <a:p>
            <a:pPr algn="ctr"/>
            <a:r>
              <a:rPr lang="en-US" dirty="0" smtClean="0"/>
              <a:t>Solution 3</a:t>
            </a:r>
            <a:endParaRPr lang="en-US" dirty="0"/>
          </a:p>
        </p:txBody>
      </p:sp>
      <p:sp>
        <p:nvSpPr>
          <p:cNvPr id="11" name="Suorakulmio 10"/>
          <p:cNvSpPr/>
          <p:nvPr/>
        </p:nvSpPr>
        <p:spPr>
          <a:xfrm>
            <a:off x="7596336" y="4077072"/>
            <a:ext cx="360040" cy="1296144"/>
          </a:xfrm>
          <a:prstGeom prst="rect">
            <a:avLst/>
          </a:prstGeom>
        </p:spPr>
        <p:style>
          <a:lnRef idx="1">
            <a:schemeClr val="accent4"/>
          </a:lnRef>
          <a:fillRef idx="3">
            <a:schemeClr val="accent4"/>
          </a:fillRef>
          <a:effectRef idx="2">
            <a:schemeClr val="accent4"/>
          </a:effectRef>
          <a:fontRef idx="minor">
            <a:schemeClr val="lt1"/>
          </a:fontRef>
        </p:style>
        <p:txBody>
          <a:bodyPr vert="vert" rtlCol="0" anchor="ctr"/>
          <a:lstStyle/>
          <a:p>
            <a:pPr algn="ctr"/>
            <a:r>
              <a:rPr lang="en-US" dirty="0" smtClean="0"/>
              <a:t>Solution 2</a:t>
            </a:r>
            <a:endParaRPr lang="en-US" dirty="0"/>
          </a:p>
        </p:txBody>
      </p:sp>
      <p:sp>
        <p:nvSpPr>
          <p:cNvPr id="12" name="Pyöristetty suorakulmio 11"/>
          <p:cNvSpPr/>
          <p:nvPr/>
        </p:nvSpPr>
        <p:spPr>
          <a:xfrm>
            <a:off x="7083896" y="1916832"/>
            <a:ext cx="1376536" cy="2244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Component</a:t>
            </a:r>
            <a:endParaRPr lang="en-US" sz="1400" dirty="0"/>
          </a:p>
        </p:txBody>
      </p:sp>
      <p:cxnSp>
        <p:nvCxnSpPr>
          <p:cNvPr id="14" name="Suora nuoliyhdysviiva 13"/>
          <p:cNvCxnSpPr>
            <a:stCxn id="12" idx="2"/>
            <a:endCxn id="6" idx="0"/>
          </p:cNvCxnSpPr>
          <p:nvPr/>
        </p:nvCxnSpPr>
        <p:spPr>
          <a:xfrm rot="5400000">
            <a:off x="7310400" y="2031132"/>
            <a:ext cx="351656" cy="571872"/>
          </a:xfrm>
          <a:prstGeom prst="straightConnector1">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uora nuoliyhdysviiva 16"/>
          <p:cNvCxnSpPr>
            <a:stCxn id="12" idx="2"/>
            <a:endCxn id="7" idx="0"/>
          </p:cNvCxnSpPr>
          <p:nvPr/>
        </p:nvCxnSpPr>
        <p:spPr>
          <a:xfrm rot="16200000" flipH="1">
            <a:off x="7886464" y="2026940"/>
            <a:ext cx="351656" cy="580256"/>
          </a:xfrm>
          <a:prstGeom prst="straightConnector1">
            <a:avLst/>
          </a:prstGeom>
          <a:ln w="19050">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uora nuoliyhdysviiva 19"/>
          <p:cNvCxnSpPr>
            <a:stCxn id="12" idx="2"/>
            <a:endCxn id="8" idx="0"/>
          </p:cNvCxnSpPr>
          <p:nvPr/>
        </p:nvCxnSpPr>
        <p:spPr>
          <a:xfrm rot="16200000" flipH="1">
            <a:off x="7598432" y="2314972"/>
            <a:ext cx="351656" cy="4192"/>
          </a:xfrm>
          <a:prstGeom prst="straightConnector1">
            <a:avLst/>
          </a:prstGeom>
          <a:ln w="19050">
            <a:tailEnd type="triangle" w="lg" len="med"/>
          </a:ln>
        </p:spPr>
        <p:style>
          <a:lnRef idx="1">
            <a:schemeClr val="accent1"/>
          </a:lnRef>
          <a:fillRef idx="0">
            <a:schemeClr val="accent1"/>
          </a:fillRef>
          <a:effectRef idx="0">
            <a:schemeClr val="accent1"/>
          </a:effectRef>
          <a:fontRef idx="minor">
            <a:schemeClr val="tx1"/>
          </a:fontRef>
        </p:style>
      </p:cxnSp>
      <p:sp>
        <p:nvSpPr>
          <p:cNvPr id="23" name="Pyöristetty suorakulmio 22"/>
          <p:cNvSpPr/>
          <p:nvPr/>
        </p:nvSpPr>
        <p:spPr>
          <a:xfrm>
            <a:off x="7092280" y="5940896"/>
            <a:ext cx="1376536" cy="2244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Component</a:t>
            </a:r>
            <a:endParaRPr lang="en-US" sz="1400" dirty="0"/>
          </a:p>
        </p:txBody>
      </p:sp>
      <p:cxnSp>
        <p:nvCxnSpPr>
          <p:cNvPr id="24" name="Suora nuoliyhdysviiva 23"/>
          <p:cNvCxnSpPr>
            <a:stCxn id="9" idx="2"/>
            <a:endCxn id="23" idx="0"/>
          </p:cNvCxnSpPr>
          <p:nvPr/>
        </p:nvCxnSpPr>
        <p:spPr>
          <a:xfrm rot="16200000" flipH="1">
            <a:off x="7206580" y="5366928"/>
            <a:ext cx="567680" cy="580256"/>
          </a:xfrm>
          <a:prstGeom prst="straightConnector1">
            <a:avLst/>
          </a:prstGeom>
          <a:ln w="1905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uora nuoliyhdysviiva 27"/>
          <p:cNvCxnSpPr>
            <a:stCxn id="10" idx="2"/>
            <a:endCxn id="23" idx="0"/>
          </p:cNvCxnSpPr>
          <p:nvPr/>
        </p:nvCxnSpPr>
        <p:spPr>
          <a:xfrm rot="5400000">
            <a:off x="7782644" y="5371120"/>
            <a:ext cx="567680" cy="571872"/>
          </a:xfrm>
          <a:prstGeom prst="straightConnector1">
            <a:avLst/>
          </a:prstGeom>
          <a:ln w="1905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uora nuoliyhdysviiva 30"/>
          <p:cNvCxnSpPr>
            <a:stCxn id="11" idx="2"/>
            <a:endCxn id="23" idx="0"/>
          </p:cNvCxnSpPr>
          <p:nvPr/>
        </p:nvCxnSpPr>
        <p:spPr>
          <a:xfrm rot="16200000" flipH="1">
            <a:off x="7494612" y="5654960"/>
            <a:ext cx="567680" cy="4192"/>
          </a:xfrm>
          <a:prstGeom prst="straightConnector1">
            <a:avLst/>
          </a:prstGeom>
          <a:ln w="1905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Päivämäärän paikkamerkki 34"/>
          <p:cNvSpPr>
            <a:spLocks noGrp="1"/>
          </p:cNvSpPr>
          <p:nvPr>
            <p:ph type="dt" sz="half" idx="10"/>
          </p:nvPr>
        </p:nvSpPr>
        <p:spPr/>
        <p:txBody>
          <a:bodyPr/>
          <a:lstStyle/>
          <a:p>
            <a:r>
              <a:rPr lang="fi-FI" smtClean="0"/>
              <a:t>31.10.2010</a:t>
            </a:r>
            <a:endParaRPr lang="fi-FI" dirty="0"/>
          </a:p>
        </p:txBody>
      </p:sp>
      <p:sp>
        <p:nvSpPr>
          <p:cNvPr id="36" name="Dian numeron paikkamerkki 35"/>
          <p:cNvSpPr>
            <a:spLocks noGrp="1"/>
          </p:cNvSpPr>
          <p:nvPr>
            <p:ph type="sldNum" sz="quarter" idx="12"/>
          </p:nvPr>
        </p:nvSpPr>
        <p:spPr/>
        <p:txBody>
          <a:bodyPr/>
          <a:lstStyle/>
          <a:p>
            <a:fld id="{85605777-5A28-4DCA-8121-34AEB87BD8FA}" type="slidenum">
              <a:rPr lang="fi-FI" smtClean="0"/>
              <a:pPr/>
              <a:t>24</a:t>
            </a:fld>
            <a:endParaRPr lang="fi-FI"/>
          </a:p>
        </p:txBody>
      </p:sp>
      <p:sp>
        <p:nvSpPr>
          <p:cNvPr id="37" name="Alatunnisteen paikkamerkki 36"/>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Dependency tracking</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79512" y="1556792"/>
            <a:ext cx="6438900" cy="4905375"/>
          </a:xfrm>
          <a:prstGeom prst="rect">
            <a:avLst/>
          </a:prstGeom>
          <a:ln>
            <a:noFill/>
          </a:ln>
          <a:effectLst>
            <a:outerShdw blurRad="292100" dist="139700" dir="2700000" algn="tl" rotWithShape="0">
              <a:srgbClr val="333333">
                <a:alpha val="65000"/>
              </a:srgbClr>
            </a:outerShdw>
          </a:effectLst>
        </p:spPr>
      </p:pic>
      <p:pic>
        <p:nvPicPr>
          <p:cNvPr id="4" name="Picture 2"/>
          <p:cNvPicPr>
            <a:picLocks noChangeAspect="1" noChangeArrowheads="1"/>
          </p:cNvPicPr>
          <p:nvPr/>
        </p:nvPicPr>
        <p:blipFill>
          <a:blip r:embed="rId3" cstate="print"/>
          <a:srcRect/>
          <a:stretch>
            <a:fillRect/>
          </a:stretch>
        </p:blipFill>
        <p:spPr bwMode="auto">
          <a:xfrm>
            <a:off x="4283968" y="3140968"/>
            <a:ext cx="4501483" cy="3168352"/>
          </a:xfrm>
          <a:prstGeom prst="rect">
            <a:avLst/>
          </a:prstGeom>
          <a:ln>
            <a:noFill/>
          </a:ln>
          <a:effectLst>
            <a:outerShdw blurRad="292100" dist="139700" dir="2700000" algn="tl" rotWithShape="0">
              <a:srgbClr val="333333">
                <a:alpha val="65000"/>
              </a:srgbClr>
            </a:outerShdw>
          </a:effectLst>
        </p:spPr>
      </p:pic>
      <p:sp>
        <p:nvSpPr>
          <p:cNvPr id="6" name="Pyöristetty kuvatekstisuorakulmio 5"/>
          <p:cNvSpPr/>
          <p:nvPr/>
        </p:nvSpPr>
        <p:spPr>
          <a:xfrm>
            <a:off x="3851920" y="1988840"/>
            <a:ext cx="2376264" cy="648072"/>
          </a:xfrm>
          <a:prstGeom prst="wedgeRoundRectCallout">
            <a:avLst>
              <a:gd name="adj1" fmla="val -118289"/>
              <a:gd name="adj2" fmla="val -856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Show dependencies per component</a:t>
            </a:r>
            <a:endParaRPr lang="en-US" dirty="0"/>
          </a:p>
        </p:txBody>
      </p:sp>
      <p:sp>
        <p:nvSpPr>
          <p:cNvPr id="7" name="Pyöristetty kuvatekstisuorakulmio 6"/>
          <p:cNvSpPr/>
          <p:nvPr/>
        </p:nvSpPr>
        <p:spPr>
          <a:xfrm>
            <a:off x="7020272" y="2276872"/>
            <a:ext cx="1800200" cy="648072"/>
          </a:xfrm>
          <a:prstGeom prst="wedgeRoundRectCallout">
            <a:avLst>
              <a:gd name="adj1" fmla="val -96066"/>
              <a:gd name="adj2" fmla="val 106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Alerts upon solution export</a:t>
            </a:r>
            <a:endParaRPr lang="en-US" dirty="0"/>
          </a:p>
        </p:txBody>
      </p:sp>
      <p:sp>
        <p:nvSpPr>
          <p:cNvPr id="17" name="Päivämäärän paikkamerkki 16"/>
          <p:cNvSpPr>
            <a:spLocks noGrp="1"/>
          </p:cNvSpPr>
          <p:nvPr>
            <p:ph type="dt" sz="half" idx="10"/>
          </p:nvPr>
        </p:nvSpPr>
        <p:spPr/>
        <p:txBody>
          <a:bodyPr/>
          <a:lstStyle/>
          <a:p>
            <a:r>
              <a:rPr lang="fi-FI" smtClean="0"/>
              <a:t>31.10.2010</a:t>
            </a:r>
            <a:endParaRPr lang="fi-FI" dirty="0"/>
          </a:p>
        </p:txBody>
      </p:sp>
      <p:sp>
        <p:nvSpPr>
          <p:cNvPr id="18" name="Dian numeron paikkamerkki 17"/>
          <p:cNvSpPr>
            <a:spLocks noGrp="1"/>
          </p:cNvSpPr>
          <p:nvPr>
            <p:ph type="sldNum" sz="quarter" idx="12"/>
          </p:nvPr>
        </p:nvSpPr>
        <p:spPr/>
        <p:txBody>
          <a:bodyPr/>
          <a:lstStyle/>
          <a:p>
            <a:fld id="{85605777-5A28-4DCA-8121-34AEB87BD8FA}" type="slidenum">
              <a:rPr lang="fi-FI" smtClean="0"/>
              <a:pPr/>
              <a:t>25</a:t>
            </a:fld>
            <a:endParaRPr lang="fi-FI"/>
          </a:p>
        </p:txBody>
      </p:sp>
      <p:sp>
        <p:nvSpPr>
          <p:cNvPr id="19" name="Alatunnisteen paikkamerkki 18"/>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Uninstall solutions</a:t>
            </a:r>
            <a:endParaRPr lang="en-US"/>
          </a:p>
        </p:txBody>
      </p:sp>
      <p:sp>
        <p:nvSpPr>
          <p:cNvPr id="3" name="Sisällön paikkamerkki 2"/>
          <p:cNvSpPr>
            <a:spLocks noGrp="1"/>
          </p:cNvSpPr>
          <p:nvPr>
            <p:ph idx="1"/>
          </p:nvPr>
        </p:nvSpPr>
        <p:spPr/>
        <p:txBody>
          <a:bodyPr/>
          <a:lstStyle/>
          <a:p>
            <a:r>
              <a:rPr lang="en-US" dirty="0" smtClean="0"/>
              <a:t>Uninstalling an unmanaged solution will leave all the components in the system, only the solution record is removed</a:t>
            </a:r>
          </a:p>
          <a:p>
            <a:pPr lvl="1"/>
            <a:r>
              <a:rPr lang="en-US" dirty="0" smtClean="0"/>
              <a:t>Unmanaged solutions are simply component groupings</a:t>
            </a:r>
          </a:p>
          <a:p>
            <a:r>
              <a:rPr lang="en-US" dirty="0" smtClean="0"/>
              <a:t>Uninstalling a managed solution will remove both components and data from the system</a:t>
            </a:r>
          </a:p>
          <a:p>
            <a:r>
              <a:rPr lang="en-US" dirty="0" smtClean="0"/>
              <a:t>See post from David </a:t>
            </a:r>
            <a:r>
              <a:rPr lang="en-US" dirty="0" err="1" smtClean="0"/>
              <a:t>Yack</a:t>
            </a:r>
            <a:r>
              <a:rPr lang="en-US" dirty="0" smtClean="0"/>
              <a:t>: </a:t>
            </a:r>
            <a:r>
              <a:rPr lang="en-US" dirty="0" smtClean="0">
                <a:hlinkClick r:id="rId2"/>
              </a:rPr>
              <a:t>http://crm.davidyack.com/journal/2010/9/20/exploring-crm-2011-solution-framework-update-scenarios.html</a:t>
            </a:r>
            <a:endParaRPr lang="en-US" dirty="0" smtClean="0"/>
          </a:p>
          <a:p>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26</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Solution</a:t>
            </a:r>
            <a:r>
              <a:rPr lang="fi-FI" dirty="0" smtClean="0"/>
              <a:t> </a:t>
            </a:r>
            <a:r>
              <a:rPr lang="fi-FI" dirty="0" err="1" smtClean="0"/>
              <a:t>files</a:t>
            </a:r>
            <a:endParaRPr lang="fi-FI" dirty="0"/>
          </a:p>
        </p:txBody>
      </p:sp>
      <p:sp>
        <p:nvSpPr>
          <p:cNvPr id="3" name="Sisällön paikkamerkki 2"/>
          <p:cNvSpPr>
            <a:spLocks noGrp="1"/>
          </p:cNvSpPr>
          <p:nvPr>
            <p:ph idx="1"/>
          </p:nvPr>
        </p:nvSpPr>
        <p:spPr>
          <a:xfrm>
            <a:off x="304800" y="1600200"/>
            <a:ext cx="8534400" cy="3484984"/>
          </a:xfrm>
        </p:spPr>
        <p:txBody>
          <a:bodyPr>
            <a:normAutofit lnSpcReduction="10000"/>
          </a:bodyPr>
          <a:lstStyle/>
          <a:p>
            <a:r>
              <a:rPr lang="en-US" dirty="0" smtClean="0"/>
              <a:t>ZIP files containing a set of XML files</a:t>
            </a:r>
          </a:p>
          <a:p>
            <a:r>
              <a:rPr lang="en-US" dirty="0" smtClean="0"/>
              <a:t>No encryption, content can be browsed by the customer also in managed solutions</a:t>
            </a:r>
          </a:p>
          <a:p>
            <a:r>
              <a:rPr lang="en-US" dirty="0" smtClean="0"/>
              <a:t>See blog post ”Inside the solution XML file” by </a:t>
            </a:r>
            <a:r>
              <a:rPr lang="en-US" dirty="0" err="1" smtClean="0"/>
              <a:t>Gayan</a:t>
            </a:r>
            <a:r>
              <a:rPr lang="en-US" dirty="0" smtClean="0"/>
              <a:t> </a:t>
            </a:r>
            <a:r>
              <a:rPr lang="en-US" dirty="0" err="1" smtClean="0"/>
              <a:t>Perera</a:t>
            </a:r>
            <a:r>
              <a:rPr lang="en-US" dirty="0" smtClean="0"/>
              <a:t> for more information:</a:t>
            </a:r>
          </a:p>
          <a:p>
            <a:pPr lvl="1"/>
            <a:r>
              <a:rPr lang="en-US" dirty="0" smtClean="0">
                <a:hlinkClick r:id="rId2"/>
              </a:rPr>
              <a:t>http://weblogs.asp.net/gayanperera/archive/2010/09/14/peeking-into-the-dynamics-crm-2011-solution-export-file.aspx</a:t>
            </a:r>
            <a:endParaRPr lang="en-US" dirty="0" smtClean="0"/>
          </a:p>
        </p:txBody>
      </p:sp>
      <p:pic>
        <p:nvPicPr>
          <p:cNvPr id="4098" name="Picture 2"/>
          <p:cNvPicPr>
            <a:picLocks noChangeAspect="1" noChangeArrowheads="1"/>
          </p:cNvPicPr>
          <p:nvPr/>
        </p:nvPicPr>
        <p:blipFill>
          <a:blip r:embed="rId3" cstate="print"/>
          <a:srcRect/>
          <a:stretch>
            <a:fillRect/>
          </a:stretch>
        </p:blipFill>
        <p:spPr bwMode="auto">
          <a:xfrm>
            <a:off x="2987824" y="4653136"/>
            <a:ext cx="4581525" cy="1676400"/>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27</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Solution layering strategies</a:t>
            </a:r>
            <a:endParaRPr lang="en-US" dirty="0"/>
          </a:p>
        </p:txBody>
      </p:sp>
      <p:sp>
        <p:nvSpPr>
          <p:cNvPr id="3" name="Sisällön paikkamerkki 2"/>
          <p:cNvSpPr>
            <a:spLocks noGrp="1"/>
          </p:cNvSpPr>
          <p:nvPr>
            <p:ph idx="1"/>
          </p:nvPr>
        </p:nvSpPr>
        <p:spPr/>
        <p:txBody>
          <a:bodyPr>
            <a:normAutofit fontScale="92500" lnSpcReduction="10000"/>
          </a:bodyPr>
          <a:lstStyle/>
          <a:p>
            <a:r>
              <a:rPr lang="en-US" dirty="0" smtClean="0"/>
              <a:t>Evaluate the practical number of different solutions</a:t>
            </a:r>
          </a:p>
          <a:p>
            <a:pPr lvl="1"/>
            <a:r>
              <a:rPr lang="en-US" dirty="0" smtClean="0"/>
              <a:t>More layers allow better modularity of solutions</a:t>
            </a:r>
          </a:p>
          <a:p>
            <a:pPr lvl="1"/>
            <a:r>
              <a:rPr lang="en-US" dirty="0" smtClean="0"/>
              <a:t>…but can make development and layer management tricky, due to number of files and organizations</a:t>
            </a:r>
          </a:p>
          <a:p>
            <a:r>
              <a:rPr lang="en-US" dirty="0" smtClean="0"/>
              <a:t>Separate CRM organization needed for publishing each individual solution layer</a:t>
            </a:r>
          </a:p>
          <a:p>
            <a:pPr lvl="1"/>
            <a:r>
              <a:rPr lang="en-US" dirty="0" smtClean="0"/>
              <a:t>All exports are done from the unmanaged layer</a:t>
            </a:r>
          </a:p>
          <a:p>
            <a:r>
              <a:rPr lang="en-US" dirty="0" smtClean="0"/>
              <a:t>Only import managed solutions to your test environment to preserve the default (unmanaged) layer</a:t>
            </a:r>
          </a:p>
          <a:p>
            <a:r>
              <a:rPr lang="en-US" dirty="0" smtClean="0"/>
              <a:t>Automating build environments recommended to avoid mistakes of manual import process for multiple solution layers in multiple dev and test organizations</a:t>
            </a:r>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28</a:t>
            </a:fld>
            <a:endParaRPr lang="fi-FI"/>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Team development strategies</a:t>
            </a:r>
            <a:endParaRPr lang="en-US" dirty="0"/>
          </a:p>
        </p:txBody>
      </p:sp>
      <p:sp>
        <p:nvSpPr>
          <p:cNvPr id="3" name="Sisällön paikkamerkki 2"/>
          <p:cNvSpPr>
            <a:spLocks noGrp="1"/>
          </p:cNvSpPr>
          <p:nvPr>
            <p:ph idx="1"/>
          </p:nvPr>
        </p:nvSpPr>
        <p:spPr>
          <a:xfrm>
            <a:off x="304800" y="1600200"/>
            <a:ext cx="8534400" cy="4709120"/>
          </a:xfrm>
        </p:spPr>
        <p:txBody>
          <a:bodyPr>
            <a:normAutofit fontScale="92500" lnSpcReduction="10000"/>
          </a:bodyPr>
          <a:lstStyle/>
          <a:p>
            <a:r>
              <a:rPr lang="en-US" dirty="0" smtClean="0"/>
              <a:t>When multiple developers are customizing a single environment, MS suggest the following strategies for manage team development:</a:t>
            </a:r>
          </a:p>
          <a:p>
            <a:r>
              <a:rPr lang="en-US" b="1" dirty="0" smtClean="0"/>
              <a:t>Single organization, one master solution</a:t>
            </a:r>
          </a:p>
          <a:p>
            <a:pPr lvl="1"/>
            <a:r>
              <a:rPr lang="en-US" dirty="0" smtClean="0"/>
              <a:t>Developers must work on separate components</a:t>
            </a:r>
          </a:p>
          <a:p>
            <a:r>
              <a:rPr lang="en-US" b="1" dirty="0" smtClean="0"/>
              <a:t>Single organization, multiple developer solutions + one master solution</a:t>
            </a:r>
          </a:p>
          <a:p>
            <a:pPr lvl="1"/>
            <a:r>
              <a:rPr lang="en-US" dirty="0" smtClean="0"/>
              <a:t>Each developer has an unmanaged solution + reference to master solution components, no need to merge changes</a:t>
            </a:r>
          </a:p>
          <a:p>
            <a:r>
              <a:rPr lang="en-US" b="1" dirty="0" smtClean="0"/>
              <a:t>One organization per developer</a:t>
            </a:r>
          </a:p>
          <a:p>
            <a:pPr lvl="1"/>
            <a:r>
              <a:rPr lang="en-US" dirty="0" smtClean="0"/>
              <a:t>Each developer has their own environment from which unmanaged solutions are imported into a master solution</a:t>
            </a:r>
            <a:endParaRPr lang="en-US" dirty="0"/>
          </a:p>
        </p:txBody>
      </p:sp>
      <p:sp>
        <p:nvSpPr>
          <p:cNvPr id="4" name="Tekstikehys 3"/>
          <p:cNvSpPr txBox="1"/>
          <p:nvPr/>
        </p:nvSpPr>
        <p:spPr>
          <a:xfrm>
            <a:off x="4572000" y="6237312"/>
            <a:ext cx="4392488" cy="276999"/>
          </a:xfrm>
          <a:prstGeom prst="rect">
            <a:avLst/>
          </a:prstGeom>
          <a:noFill/>
        </p:spPr>
        <p:txBody>
          <a:bodyPr wrap="square" rtlCol="0">
            <a:spAutoFit/>
          </a:bodyPr>
          <a:lstStyle/>
          <a:p>
            <a:pPr algn="r"/>
            <a:r>
              <a:rPr lang="en-US" sz="1200" i="1" dirty="0" smtClean="0"/>
              <a:t>From Microsoft Dynamics CRM 2011 Beta SDK</a:t>
            </a:r>
            <a:endParaRPr lang="en-US" sz="1200" i="1" dirty="0"/>
          </a:p>
        </p:txBody>
      </p:sp>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29</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Customization</a:t>
            </a:r>
            <a:r>
              <a:rPr lang="fi-FI" dirty="0" smtClean="0"/>
              <a:t> </a:t>
            </a:r>
            <a:r>
              <a:rPr lang="fi-FI" dirty="0" err="1" smtClean="0"/>
              <a:t>Menus</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3</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Web Resources</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30</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Contents and use cases</a:t>
            </a:r>
            <a:endParaRPr lang="en-US"/>
          </a:p>
        </p:txBody>
      </p:sp>
      <p:sp>
        <p:nvSpPr>
          <p:cNvPr id="3" name="Sisällön paikkamerkki 2"/>
          <p:cNvSpPr>
            <a:spLocks noGrp="1"/>
          </p:cNvSpPr>
          <p:nvPr>
            <p:ph idx="1"/>
          </p:nvPr>
        </p:nvSpPr>
        <p:spPr/>
        <p:txBody>
          <a:bodyPr/>
          <a:lstStyle/>
          <a:p>
            <a:r>
              <a:rPr lang="en-US" dirty="0" smtClean="0"/>
              <a:t>Web resources represent files that would have traditionally been placed on the CRM web server</a:t>
            </a:r>
          </a:p>
          <a:p>
            <a:r>
              <a:rPr lang="en-US" dirty="0" smtClean="0"/>
              <a:t>Resource types supported:</a:t>
            </a:r>
          </a:p>
          <a:p>
            <a:pPr lvl="1"/>
            <a:r>
              <a:rPr lang="en-US" dirty="0" smtClean="0"/>
              <a:t>Images: </a:t>
            </a:r>
            <a:r>
              <a:rPr lang="en-US" dirty="0" err="1" smtClean="0"/>
              <a:t>png</a:t>
            </a:r>
            <a:r>
              <a:rPr lang="en-US" dirty="0" smtClean="0"/>
              <a:t>, jpg, gif, </a:t>
            </a:r>
            <a:r>
              <a:rPr lang="en-US" dirty="0" err="1" smtClean="0"/>
              <a:t>ico</a:t>
            </a:r>
            <a:endParaRPr lang="en-US" dirty="0" smtClean="0"/>
          </a:p>
          <a:p>
            <a:pPr lvl="1"/>
            <a:r>
              <a:rPr lang="en-US" dirty="0" smtClean="0"/>
              <a:t>Website(app) components: html, </a:t>
            </a:r>
            <a:r>
              <a:rPr lang="en-US" dirty="0" err="1" smtClean="0"/>
              <a:t>css</a:t>
            </a:r>
            <a:r>
              <a:rPr lang="en-US" dirty="0" smtClean="0"/>
              <a:t>, </a:t>
            </a:r>
            <a:r>
              <a:rPr lang="en-US" dirty="0" err="1" smtClean="0"/>
              <a:t>javascript</a:t>
            </a:r>
            <a:endParaRPr lang="en-US" dirty="0" smtClean="0"/>
          </a:p>
          <a:p>
            <a:pPr lvl="1"/>
            <a:r>
              <a:rPr lang="en-US" dirty="0" smtClean="0"/>
              <a:t>Silverlight applications</a:t>
            </a:r>
          </a:p>
          <a:p>
            <a:r>
              <a:rPr lang="en-US" dirty="0" smtClean="0"/>
              <a:t>Enables portability of custom pages and applications by packaging the resources into the solution file</a:t>
            </a:r>
          </a:p>
          <a:p>
            <a:r>
              <a:rPr lang="en-US" dirty="0" smtClean="0"/>
              <a:t>Available also in Outlook client offline mode</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31</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Adding</a:t>
            </a:r>
            <a:r>
              <a:rPr lang="fi-FI" dirty="0" smtClean="0"/>
              <a:t> </a:t>
            </a:r>
            <a:r>
              <a:rPr lang="fi-FI" dirty="0" err="1" smtClean="0"/>
              <a:t>web</a:t>
            </a:r>
            <a:r>
              <a:rPr lang="fi-FI" dirty="0" smtClean="0"/>
              <a:t> </a:t>
            </a:r>
            <a:r>
              <a:rPr lang="fi-FI" dirty="0" err="1" smtClean="0"/>
              <a:t>resources</a:t>
            </a:r>
            <a:endParaRPr lang="fi-FI" dirty="0"/>
          </a:p>
        </p:txBody>
      </p:sp>
      <p:pic>
        <p:nvPicPr>
          <p:cNvPr id="135171" name="Picture 3"/>
          <p:cNvPicPr>
            <a:picLocks noChangeAspect="1" noChangeArrowheads="1"/>
          </p:cNvPicPr>
          <p:nvPr/>
        </p:nvPicPr>
        <p:blipFill>
          <a:blip r:embed="rId2" cstate="print"/>
          <a:srcRect/>
          <a:stretch>
            <a:fillRect/>
          </a:stretch>
        </p:blipFill>
        <p:spPr bwMode="auto">
          <a:xfrm>
            <a:off x="107504" y="1496541"/>
            <a:ext cx="6334125" cy="3876675"/>
          </a:xfrm>
          <a:prstGeom prst="rect">
            <a:avLst/>
          </a:prstGeom>
          <a:ln>
            <a:noFill/>
          </a:ln>
          <a:effectLst>
            <a:outerShdw blurRad="292100" dist="139700" dir="2700000" algn="tl" rotWithShape="0">
              <a:srgbClr val="333333">
                <a:alpha val="65000"/>
              </a:srgbClr>
            </a:outerShdw>
          </a:effectLst>
        </p:spPr>
      </p:pic>
      <p:pic>
        <p:nvPicPr>
          <p:cNvPr id="135170" name="Picture 2"/>
          <p:cNvPicPr>
            <a:picLocks noChangeAspect="1" noChangeArrowheads="1"/>
          </p:cNvPicPr>
          <p:nvPr/>
        </p:nvPicPr>
        <p:blipFill>
          <a:blip r:embed="rId3" cstate="print"/>
          <a:srcRect/>
          <a:stretch>
            <a:fillRect/>
          </a:stretch>
        </p:blipFill>
        <p:spPr bwMode="auto">
          <a:xfrm>
            <a:off x="4211960" y="2204864"/>
            <a:ext cx="4667250" cy="4191000"/>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a:p>
        </p:txBody>
      </p:sp>
      <p:sp>
        <p:nvSpPr>
          <p:cNvPr id="15" name="Dian numeron paikkamerkki 14"/>
          <p:cNvSpPr>
            <a:spLocks noGrp="1"/>
          </p:cNvSpPr>
          <p:nvPr>
            <p:ph type="sldNum" sz="quarter" idx="12"/>
          </p:nvPr>
        </p:nvSpPr>
        <p:spPr/>
        <p:txBody>
          <a:bodyPr/>
          <a:lstStyle/>
          <a:p>
            <a:fld id="{85605777-5A28-4DCA-8121-34AEB87BD8FA}" type="slidenum">
              <a:rPr lang="fi-FI" smtClean="0"/>
              <a:pPr/>
              <a:t>32</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Script libraries</a:t>
            </a:r>
            <a:endParaRPr lang="en-US"/>
          </a:p>
        </p:txBody>
      </p:sp>
      <p:sp>
        <p:nvSpPr>
          <p:cNvPr id="3" name="Sisällön paikkamerkki 2"/>
          <p:cNvSpPr>
            <a:spLocks noGrp="1"/>
          </p:cNvSpPr>
          <p:nvPr>
            <p:ph idx="1"/>
          </p:nvPr>
        </p:nvSpPr>
        <p:spPr/>
        <p:txBody>
          <a:bodyPr/>
          <a:lstStyle/>
          <a:p>
            <a:r>
              <a:rPr lang="en-US" smtClean="0"/>
              <a:t>Javascript libraries allow the central management and re-use of scripts across different entities and forms</a:t>
            </a:r>
          </a:p>
          <a:p>
            <a:r>
              <a:rPr lang="en-US" smtClean="0"/>
              <a:t>Functions from the libraries can be associated with form and field events in form customization UI, while managing the code itself on the Web Resource hosting the library</a:t>
            </a:r>
          </a:p>
          <a:p>
            <a:r>
              <a:rPr lang="en-US" smtClean="0"/>
              <a:t>See blog post by Ayaz Ahmad:</a:t>
            </a:r>
          </a:p>
          <a:p>
            <a:pPr lvl="1"/>
            <a:r>
              <a:rPr lang="en-US" smtClean="0">
                <a:hlinkClick r:id="rId2"/>
              </a:rPr>
              <a:t>http://ayazahmad.wordpress.com/2010/09/25/javascript-libraries-in-microsoft-dynamics-crm-2011/</a:t>
            </a:r>
            <a:endParaRPr lang="en-US" smtClean="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33</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Using</a:t>
            </a:r>
            <a:r>
              <a:rPr lang="fi-FI" dirty="0" smtClean="0"/>
              <a:t> </a:t>
            </a:r>
            <a:r>
              <a:rPr lang="fi-FI" dirty="0" err="1" smtClean="0"/>
              <a:t>Jscript</a:t>
            </a:r>
            <a:r>
              <a:rPr lang="fi-FI" dirty="0" smtClean="0"/>
              <a:t> </a:t>
            </a:r>
            <a:r>
              <a:rPr lang="fi-FI" dirty="0" err="1" smtClean="0"/>
              <a:t>libraries</a:t>
            </a:r>
            <a:r>
              <a:rPr lang="fi-FI" dirty="0" smtClean="0"/>
              <a:t> (1)</a:t>
            </a:r>
            <a:endParaRPr lang="fi-FI" dirty="0"/>
          </a:p>
        </p:txBody>
      </p:sp>
      <p:pic>
        <p:nvPicPr>
          <p:cNvPr id="131075" name="Picture 3"/>
          <p:cNvPicPr>
            <a:picLocks noChangeAspect="1" noChangeArrowheads="1"/>
          </p:cNvPicPr>
          <p:nvPr/>
        </p:nvPicPr>
        <p:blipFill>
          <a:blip r:embed="rId2" cstate="print"/>
          <a:srcRect/>
          <a:stretch>
            <a:fillRect/>
          </a:stretch>
        </p:blipFill>
        <p:spPr bwMode="auto">
          <a:xfrm>
            <a:off x="251520" y="1700808"/>
            <a:ext cx="5667375" cy="3914775"/>
          </a:xfrm>
          <a:prstGeom prst="rect">
            <a:avLst/>
          </a:prstGeom>
          <a:ln>
            <a:noFill/>
          </a:ln>
          <a:effectLst>
            <a:outerShdw blurRad="292100" dist="139700" dir="2700000" algn="tl" rotWithShape="0">
              <a:srgbClr val="333333">
                <a:alpha val="65000"/>
              </a:srgbClr>
            </a:outerShdw>
          </a:effectLst>
        </p:spPr>
      </p:pic>
      <p:sp>
        <p:nvSpPr>
          <p:cNvPr id="4" name="Pyöristetty kuvatekstisuorakulmio 3"/>
          <p:cNvSpPr/>
          <p:nvPr/>
        </p:nvSpPr>
        <p:spPr>
          <a:xfrm>
            <a:off x="6228184" y="3356992"/>
            <a:ext cx="2520280" cy="1152128"/>
          </a:xfrm>
          <a:prstGeom prst="wedgeRoundRectCallout">
            <a:avLst>
              <a:gd name="adj1" fmla="val -85395"/>
              <a:gd name="adj2" fmla="val 189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Upload or </a:t>
            </a:r>
            <a:r>
              <a:rPr lang="en-US" dirty="0" err="1" smtClean="0"/>
              <a:t>cut&amp;paste</a:t>
            </a:r>
            <a:r>
              <a:rPr lang="en-US" dirty="0" smtClean="0"/>
              <a:t> scripts into a new Web Resource</a:t>
            </a:r>
            <a:endParaRPr lang="en-US" dirty="0"/>
          </a:p>
        </p:txBody>
      </p:sp>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34</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Using</a:t>
            </a:r>
            <a:r>
              <a:rPr lang="fi-FI" dirty="0" smtClean="0"/>
              <a:t> </a:t>
            </a:r>
            <a:r>
              <a:rPr lang="fi-FI" dirty="0" err="1" smtClean="0"/>
              <a:t>Jscript</a:t>
            </a:r>
            <a:r>
              <a:rPr lang="fi-FI" dirty="0" smtClean="0"/>
              <a:t> </a:t>
            </a:r>
            <a:r>
              <a:rPr lang="fi-FI" dirty="0" err="1" smtClean="0"/>
              <a:t>libraries</a:t>
            </a:r>
            <a:r>
              <a:rPr lang="fi-FI" dirty="0" smtClean="0"/>
              <a:t> (2)</a:t>
            </a:r>
            <a:endParaRPr lang="fi-FI" dirty="0"/>
          </a:p>
        </p:txBody>
      </p:sp>
      <p:pic>
        <p:nvPicPr>
          <p:cNvPr id="132098" name="Picture 2"/>
          <p:cNvPicPr>
            <a:picLocks noChangeAspect="1" noChangeArrowheads="1"/>
          </p:cNvPicPr>
          <p:nvPr/>
        </p:nvPicPr>
        <p:blipFill>
          <a:blip r:embed="rId2" cstate="print"/>
          <a:srcRect/>
          <a:stretch>
            <a:fillRect/>
          </a:stretch>
        </p:blipFill>
        <p:spPr bwMode="auto">
          <a:xfrm>
            <a:off x="107504" y="1556792"/>
            <a:ext cx="5019675" cy="4857750"/>
          </a:xfrm>
          <a:prstGeom prst="rect">
            <a:avLst/>
          </a:prstGeom>
          <a:ln>
            <a:noFill/>
          </a:ln>
          <a:effectLst>
            <a:outerShdw blurRad="292100" dist="139700" dir="2700000" algn="tl" rotWithShape="0">
              <a:srgbClr val="333333">
                <a:alpha val="65000"/>
              </a:srgbClr>
            </a:outerShdw>
          </a:effectLst>
        </p:spPr>
      </p:pic>
      <p:pic>
        <p:nvPicPr>
          <p:cNvPr id="132099" name="Picture 3"/>
          <p:cNvPicPr>
            <a:picLocks noChangeAspect="1" noChangeArrowheads="1"/>
          </p:cNvPicPr>
          <p:nvPr/>
        </p:nvPicPr>
        <p:blipFill>
          <a:blip r:embed="rId3" cstate="print"/>
          <a:srcRect/>
          <a:stretch>
            <a:fillRect/>
          </a:stretch>
        </p:blipFill>
        <p:spPr bwMode="auto">
          <a:xfrm>
            <a:off x="5391803" y="2996952"/>
            <a:ext cx="3567402" cy="2575942"/>
          </a:xfrm>
          <a:prstGeom prst="rect">
            <a:avLst/>
          </a:prstGeom>
          <a:ln>
            <a:noFill/>
          </a:ln>
          <a:effectLst>
            <a:outerShdw blurRad="292100" dist="139700" dir="2700000" algn="tl" rotWithShape="0">
              <a:srgbClr val="333333">
                <a:alpha val="65000"/>
              </a:srgbClr>
            </a:outerShdw>
          </a:effectLst>
        </p:spPr>
      </p:pic>
      <p:sp>
        <p:nvSpPr>
          <p:cNvPr id="5" name="Pyöristetty kuvatekstisuorakulmio 4"/>
          <p:cNvSpPr/>
          <p:nvPr/>
        </p:nvSpPr>
        <p:spPr>
          <a:xfrm>
            <a:off x="4211960" y="1556792"/>
            <a:ext cx="3096344" cy="1152128"/>
          </a:xfrm>
          <a:prstGeom prst="wedgeRoundRectCallout">
            <a:avLst>
              <a:gd name="adj1" fmla="val -120156"/>
              <a:gd name="adj2" fmla="val 1066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form or field properties, add reference to the web resource with the script library</a:t>
            </a:r>
            <a:endParaRPr lang="en-US" dirty="0"/>
          </a:p>
        </p:txBody>
      </p:sp>
      <p:sp>
        <p:nvSpPr>
          <p:cNvPr id="6" name="Pyöristetty kuvatekstisuorakulmio 5"/>
          <p:cNvSpPr/>
          <p:nvPr/>
        </p:nvSpPr>
        <p:spPr>
          <a:xfrm>
            <a:off x="2771800" y="3789040"/>
            <a:ext cx="2592288" cy="1008112"/>
          </a:xfrm>
          <a:prstGeom prst="wedgeRoundRectCallout">
            <a:avLst>
              <a:gd name="adj1" fmla="val -48848"/>
              <a:gd name="adj2" fmla="val 1326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Attach functions from the library to specific form or field events</a:t>
            </a:r>
            <a:endParaRPr lang="en-US" dirty="0"/>
          </a:p>
        </p:txBody>
      </p:sp>
      <p:sp>
        <p:nvSpPr>
          <p:cNvPr id="16" name="Päivämäärän paikkamerkki 15"/>
          <p:cNvSpPr>
            <a:spLocks noGrp="1"/>
          </p:cNvSpPr>
          <p:nvPr>
            <p:ph type="dt" sz="half" idx="10"/>
          </p:nvPr>
        </p:nvSpPr>
        <p:spPr/>
        <p:txBody>
          <a:bodyPr/>
          <a:lstStyle/>
          <a:p>
            <a:r>
              <a:rPr lang="fi-FI" smtClean="0"/>
              <a:t>31.10.2010</a:t>
            </a:r>
            <a:endParaRPr lang="fi-FI"/>
          </a:p>
        </p:txBody>
      </p:sp>
      <p:sp>
        <p:nvSpPr>
          <p:cNvPr id="17" name="Dian numeron paikkamerkki 16"/>
          <p:cNvSpPr>
            <a:spLocks noGrp="1"/>
          </p:cNvSpPr>
          <p:nvPr>
            <p:ph type="sldNum" sz="quarter" idx="12"/>
          </p:nvPr>
        </p:nvSpPr>
        <p:spPr/>
        <p:txBody>
          <a:bodyPr/>
          <a:lstStyle/>
          <a:p>
            <a:fld id="{85605777-5A28-4DCA-8121-34AEB87BD8FA}" type="slidenum">
              <a:rPr lang="fi-FI" smtClean="0"/>
              <a:pPr/>
              <a:t>35</a:t>
            </a:fld>
            <a:endParaRPr lang="fi-FI"/>
          </a:p>
        </p:txBody>
      </p:sp>
      <p:sp>
        <p:nvSpPr>
          <p:cNvPr id="18" name="Alatunnisteen paikkamerkki 17"/>
          <p:cNvSpPr>
            <a:spLocks noGrp="1"/>
          </p:cNvSpPr>
          <p:nvPr>
            <p:ph type="ftr" sz="quarter" idx="11"/>
          </p:nvPr>
        </p:nvSpPr>
        <p:spPr/>
        <p:txBody>
          <a:bodyPr/>
          <a:lstStyle/>
          <a:p>
            <a:r>
              <a:rPr lang="fi-FI" smtClean="0"/>
              <a:t>Microsoft Dynamics CRM 2011 Walkthrough by Jukka Niiranen</a:t>
            </a:r>
            <a:endParaRPr lang="fi-FI"/>
          </a:p>
        </p:txBody>
      </p:sp>
      <p:sp>
        <p:nvSpPr>
          <p:cNvPr id="10" name="Pyöristetty kuvatekstisuorakulmio 9"/>
          <p:cNvSpPr/>
          <p:nvPr/>
        </p:nvSpPr>
        <p:spPr>
          <a:xfrm>
            <a:off x="6012160" y="5661248"/>
            <a:ext cx="2016224" cy="648072"/>
          </a:xfrm>
          <a:prstGeom prst="wedgeRoundRectCallout">
            <a:avLst>
              <a:gd name="adj1" fmla="val -13889"/>
              <a:gd name="adj2" fmla="val -1334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Pass parameters to functions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Managing web resources</a:t>
            </a:r>
            <a:endParaRPr lang="en-US" dirty="0"/>
          </a:p>
        </p:txBody>
      </p:sp>
      <p:sp>
        <p:nvSpPr>
          <p:cNvPr id="3" name="Sisällön paikkamerkki 2"/>
          <p:cNvSpPr>
            <a:spLocks noGrp="1"/>
          </p:cNvSpPr>
          <p:nvPr>
            <p:ph idx="1"/>
          </p:nvPr>
        </p:nvSpPr>
        <p:spPr>
          <a:xfrm>
            <a:off x="304800" y="1600200"/>
            <a:ext cx="4915272" cy="4781128"/>
          </a:xfrm>
        </p:spPr>
        <p:txBody>
          <a:bodyPr/>
          <a:lstStyle/>
          <a:p>
            <a:r>
              <a:rPr lang="en-US" dirty="0" smtClean="0"/>
              <a:t>CRM 2011 SDK contains a WPF tool called Web Resource Utility</a:t>
            </a:r>
          </a:p>
          <a:p>
            <a:r>
              <a:rPr lang="en-US" dirty="0" smtClean="0"/>
              <a:t>Can be used for building Web Resource Packages to simplify management and uploading of individual files for CRM Web Resources</a:t>
            </a:r>
            <a:endParaRPr lang="en-US" dirty="0"/>
          </a:p>
        </p:txBody>
      </p:sp>
      <p:pic>
        <p:nvPicPr>
          <p:cNvPr id="71682" name="Picture 2" descr="The Web Resource Utility user interface"/>
          <p:cNvPicPr>
            <a:picLocks noChangeAspect="1" noChangeArrowheads="1"/>
          </p:cNvPicPr>
          <p:nvPr/>
        </p:nvPicPr>
        <p:blipFill>
          <a:blip r:embed="rId2" cstate="print"/>
          <a:srcRect/>
          <a:stretch>
            <a:fillRect/>
          </a:stretch>
        </p:blipFill>
        <p:spPr bwMode="auto">
          <a:xfrm>
            <a:off x="5220072" y="1700808"/>
            <a:ext cx="3789205" cy="3258717"/>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36</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Processes </a:t>
            </a:r>
            <a:br>
              <a:rPr lang="en-US" smtClean="0"/>
            </a:br>
            <a:r>
              <a:rPr lang="en-US" sz="2400" smtClean="0"/>
              <a:t>(previously known as Workflows)</a:t>
            </a:r>
            <a:endParaRPr lang="en-US" sz="240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37</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From</a:t>
            </a:r>
            <a:r>
              <a:rPr lang="fi-FI" dirty="0" smtClean="0"/>
              <a:t> </a:t>
            </a:r>
            <a:r>
              <a:rPr lang="fi-FI" dirty="0" err="1" smtClean="0"/>
              <a:t>workflows</a:t>
            </a:r>
            <a:r>
              <a:rPr lang="fi-FI" dirty="0" smtClean="0"/>
              <a:t> to </a:t>
            </a:r>
            <a:r>
              <a:rPr lang="fi-FI" dirty="0" err="1" smtClean="0"/>
              <a:t>processes</a:t>
            </a:r>
            <a:endParaRPr lang="fi-FI" dirty="0"/>
          </a:p>
        </p:txBody>
      </p:sp>
      <p:sp>
        <p:nvSpPr>
          <p:cNvPr id="3" name="Sisällön paikkamerkki 2"/>
          <p:cNvSpPr>
            <a:spLocks noGrp="1"/>
          </p:cNvSpPr>
          <p:nvPr>
            <p:ph idx="1"/>
          </p:nvPr>
        </p:nvSpPr>
        <p:spPr/>
        <p:txBody>
          <a:bodyPr>
            <a:normAutofit fontScale="92500"/>
          </a:bodyPr>
          <a:lstStyle/>
          <a:p>
            <a:r>
              <a:rPr lang="en-US" dirty="0" smtClean="0"/>
              <a:t>Workflow concept has been replaced with Process</a:t>
            </a:r>
          </a:p>
          <a:p>
            <a:r>
              <a:rPr lang="en-US" dirty="0" smtClean="0"/>
              <a:t>Processes are split into 2 categories:</a:t>
            </a:r>
          </a:p>
          <a:p>
            <a:pPr lvl="1"/>
            <a:r>
              <a:rPr lang="en-US" dirty="0" smtClean="0"/>
              <a:t>Workflows</a:t>
            </a:r>
          </a:p>
          <a:p>
            <a:pPr lvl="1"/>
            <a:r>
              <a:rPr lang="en-US" dirty="0" smtClean="0"/>
              <a:t>Dialogs</a:t>
            </a:r>
          </a:p>
          <a:p>
            <a:r>
              <a:rPr lang="en-US" dirty="0" smtClean="0"/>
              <a:t>Dialogs are basically </a:t>
            </a:r>
            <a:r>
              <a:rPr lang="en-US" b="1" dirty="0" smtClean="0"/>
              <a:t>interactive workflows </a:t>
            </a:r>
            <a:r>
              <a:rPr lang="en-US" dirty="0" smtClean="0"/>
              <a:t>that allow the user to enter input data while the workflow logic is being executed in the background</a:t>
            </a:r>
          </a:p>
          <a:p>
            <a:r>
              <a:rPr lang="en-US" dirty="0" smtClean="0"/>
              <a:t>Whereas workflows can be started by a trigger and executed asynchronously, dialogs must be started by the user and </a:t>
            </a:r>
            <a:r>
              <a:rPr lang="en-US" b="1" dirty="0" smtClean="0"/>
              <a:t>executed synchronously</a:t>
            </a:r>
          </a:p>
          <a:p>
            <a:r>
              <a:rPr lang="en-US" dirty="0" smtClean="0"/>
              <a:t>In short, dialogs are the ”wizard engine” for workflows</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38</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Process Center</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251520" y="1556792"/>
            <a:ext cx="7573909" cy="4824536"/>
          </a:xfrm>
          <a:prstGeom prst="rect">
            <a:avLst/>
          </a:prstGeom>
          <a:ln>
            <a:noFill/>
          </a:ln>
          <a:effectLst>
            <a:outerShdw blurRad="292100" dist="139700" dir="2700000" algn="tl" rotWithShape="0">
              <a:srgbClr val="333333">
                <a:alpha val="65000"/>
              </a:srgbClr>
            </a:outerShdw>
          </a:effectLst>
        </p:spPr>
      </p:pic>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39</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a:p>
        </p:txBody>
      </p:sp>
      <p:sp>
        <p:nvSpPr>
          <p:cNvPr id="7" name="Pyöristetty kuvatekstisuorakulmio 6"/>
          <p:cNvSpPr/>
          <p:nvPr/>
        </p:nvSpPr>
        <p:spPr>
          <a:xfrm>
            <a:off x="251520" y="5085184"/>
            <a:ext cx="2880320" cy="1224136"/>
          </a:xfrm>
          <a:prstGeom prst="wedgeRoundRectCallout">
            <a:avLst>
              <a:gd name="adj1" fmla="val 4063"/>
              <a:gd name="adj2" fmla="val -857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Dialogs and Workflows have similar presentation in the CRM UI under Process menus</a:t>
            </a:r>
            <a:endParaRPr lang="en-US" dirty="0"/>
          </a:p>
        </p:txBody>
      </p:sp>
      <p:sp>
        <p:nvSpPr>
          <p:cNvPr id="8" name="Pyöristetty kuvatekstisuorakulmio 7"/>
          <p:cNvSpPr/>
          <p:nvPr/>
        </p:nvSpPr>
        <p:spPr>
          <a:xfrm>
            <a:off x="5940152" y="2924944"/>
            <a:ext cx="3024336" cy="936104"/>
          </a:xfrm>
          <a:prstGeom prst="wedgeRoundRectCallout">
            <a:avLst>
              <a:gd name="adj1" fmla="val 5953"/>
              <a:gd name="adj2" fmla="val 1147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Also the Process Designer UI is common to both Workflows and Dialogs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Ribbon</a:t>
            </a:r>
            <a:r>
              <a:rPr lang="fi-FI" dirty="0" smtClean="0"/>
              <a:t> </a:t>
            </a:r>
            <a:r>
              <a:rPr lang="fi-FI" dirty="0" err="1" smtClean="0"/>
              <a:t>access</a:t>
            </a:r>
            <a:r>
              <a:rPr lang="fi-FI" dirty="0" smtClean="0"/>
              <a:t> to </a:t>
            </a:r>
            <a:r>
              <a:rPr lang="fi-FI" dirty="0" err="1" smtClean="0"/>
              <a:t>Customizations</a:t>
            </a:r>
            <a:endParaRPr lang="fi-FI" dirty="0"/>
          </a:p>
        </p:txBody>
      </p:sp>
      <p:sp>
        <p:nvSpPr>
          <p:cNvPr id="3" name="Sisällön paikkamerkki 2"/>
          <p:cNvSpPr>
            <a:spLocks noGrp="1"/>
          </p:cNvSpPr>
          <p:nvPr>
            <p:ph idx="1"/>
          </p:nvPr>
        </p:nvSpPr>
        <p:spPr>
          <a:xfrm>
            <a:off x="304800" y="4149080"/>
            <a:ext cx="8534400" cy="2376264"/>
          </a:xfrm>
        </p:spPr>
        <p:txBody>
          <a:bodyPr>
            <a:normAutofit fontScale="92500" lnSpcReduction="10000"/>
          </a:bodyPr>
          <a:lstStyle/>
          <a:p>
            <a:r>
              <a:rPr lang="en-US" smtClean="0"/>
              <a:t>Administrators now have direct access to entity, form and view customizations from the main window or detail form of a record</a:t>
            </a:r>
          </a:p>
          <a:p>
            <a:r>
              <a:rPr lang="en-US" smtClean="0"/>
              <a:t>Note: these shortcuts will always take you to the default solution, access to settings menu is needed for selecting which solution is to be customized</a:t>
            </a:r>
            <a:endParaRPr lang="en-US"/>
          </a:p>
        </p:txBody>
      </p:sp>
      <p:pic>
        <p:nvPicPr>
          <p:cNvPr id="67585" name="Picture 1"/>
          <p:cNvPicPr>
            <a:picLocks noChangeAspect="1" noChangeArrowheads="1"/>
          </p:cNvPicPr>
          <p:nvPr/>
        </p:nvPicPr>
        <p:blipFill>
          <a:blip r:embed="rId2" cstate="print"/>
          <a:srcRect/>
          <a:stretch>
            <a:fillRect/>
          </a:stretch>
        </p:blipFill>
        <p:spPr bwMode="auto">
          <a:xfrm>
            <a:off x="1951062" y="1556792"/>
            <a:ext cx="5429250" cy="2362200"/>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4</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Dialog page components</a:t>
            </a:r>
            <a:endParaRPr lang="en-US"/>
          </a:p>
        </p:txBody>
      </p:sp>
      <p:pic>
        <p:nvPicPr>
          <p:cNvPr id="2050" name="Picture 2" descr="Components of a dialog"/>
          <p:cNvPicPr>
            <a:picLocks noChangeAspect="1" noChangeArrowheads="1"/>
          </p:cNvPicPr>
          <p:nvPr/>
        </p:nvPicPr>
        <p:blipFill>
          <a:blip r:embed="rId2" cstate="print"/>
          <a:srcRect/>
          <a:stretch>
            <a:fillRect/>
          </a:stretch>
        </p:blipFill>
        <p:spPr bwMode="auto">
          <a:xfrm>
            <a:off x="-1" y="1458523"/>
            <a:ext cx="9124187" cy="4994813"/>
          </a:xfrm>
          <a:prstGeom prst="rect">
            <a:avLst/>
          </a:prstGeom>
          <a:noFill/>
        </p:spPr>
      </p:pic>
      <p:sp>
        <p:nvSpPr>
          <p:cNvPr id="4" name="Tekstikehys 3"/>
          <p:cNvSpPr txBox="1"/>
          <p:nvPr/>
        </p:nvSpPr>
        <p:spPr>
          <a:xfrm>
            <a:off x="107504" y="6248345"/>
            <a:ext cx="4392488" cy="276999"/>
          </a:xfrm>
          <a:prstGeom prst="rect">
            <a:avLst/>
          </a:prstGeom>
          <a:noFill/>
        </p:spPr>
        <p:txBody>
          <a:bodyPr wrap="square" rtlCol="0">
            <a:spAutoFit/>
          </a:bodyPr>
          <a:lstStyle/>
          <a:p>
            <a:r>
              <a:rPr lang="en-US" sz="1200" i="1" smtClean="0"/>
              <a:t>From Microsoft Dynamics CRM 2011 Beta SDK</a:t>
            </a:r>
            <a:endParaRPr lang="en-US" sz="1200" i="1"/>
          </a:p>
        </p:txBody>
      </p:sp>
      <p:sp>
        <p:nvSpPr>
          <p:cNvPr id="14" name="Päivämäärän paikkamerkki 13"/>
          <p:cNvSpPr>
            <a:spLocks noGrp="1"/>
          </p:cNvSpPr>
          <p:nvPr>
            <p:ph type="dt" sz="half" idx="10"/>
          </p:nvPr>
        </p:nvSpPr>
        <p:spPr/>
        <p:txBody>
          <a:bodyPr/>
          <a:lstStyle/>
          <a:p>
            <a:r>
              <a:rPr lang="fi-FI" smtClean="0"/>
              <a:t>31.10.2010</a:t>
            </a:r>
            <a:endParaRPr lang="fi-FI"/>
          </a:p>
        </p:txBody>
      </p:sp>
      <p:sp>
        <p:nvSpPr>
          <p:cNvPr id="15" name="Dian numeron paikkamerkki 14"/>
          <p:cNvSpPr>
            <a:spLocks noGrp="1"/>
          </p:cNvSpPr>
          <p:nvPr>
            <p:ph type="sldNum" sz="quarter" idx="12"/>
          </p:nvPr>
        </p:nvSpPr>
        <p:spPr/>
        <p:txBody>
          <a:bodyPr/>
          <a:lstStyle/>
          <a:p>
            <a:fld id="{85605777-5A28-4DCA-8121-34AEB87BD8FA}" type="slidenum">
              <a:rPr lang="fi-FI" smtClean="0"/>
              <a:pPr/>
              <a:t>40</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Dialog process conditions</a:t>
            </a:r>
            <a:endParaRPr lang="en-US"/>
          </a:p>
        </p:txBody>
      </p:sp>
      <p:pic>
        <p:nvPicPr>
          <p:cNvPr id="121858" name="Picture 2"/>
          <p:cNvPicPr>
            <a:picLocks noChangeAspect="1" noChangeArrowheads="1"/>
          </p:cNvPicPr>
          <p:nvPr/>
        </p:nvPicPr>
        <p:blipFill>
          <a:blip r:embed="rId2" cstate="print"/>
          <a:srcRect/>
          <a:stretch>
            <a:fillRect/>
          </a:stretch>
        </p:blipFill>
        <p:spPr bwMode="auto">
          <a:xfrm>
            <a:off x="2405510" y="1484784"/>
            <a:ext cx="6486970" cy="4968552"/>
          </a:xfrm>
          <a:prstGeom prst="rect">
            <a:avLst/>
          </a:prstGeom>
          <a:ln>
            <a:noFill/>
          </a:ln>
          <a:effectLst>
            <a:outerShdw blurRad="292100" dist="139700" dir="2700000" algn="tl" rotWithShape="0">
              <a:srgbClr val="333333">
                <a:alpha val="65000"/>
              </a:srgbClr>
            </a:outerShdw>
          </a:effectLst>
        </p:spPr>
      </p:pic>
      <p:sp>
        <p:nvSpPr>
          <p:cNvPr id="4" name="Pyöristetty kuvatekstisuorakulmio 3"/>
          <p:cNvSpPr/>
          <p:nvPr/>
        </p:nvSpPr>
        <p:spPr>
          <a:xfrm>
            <a:off x="251520" y="2204864"/>
            <a:ext cx="2232248" cy="792088"/>
          </a:xfrm>
          <a:prstGeom prst="wedgeRoundRectCallout">
            <a:avLst>
              <a:gd name="adj1" fmla="val 77152"/>
              <a:gd name="adj2" fmla="val -213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Dialog page 1 with 2 input prompts</a:t>
            </a:r>
            <a:endParaRPr lang="en-US"/>
          </a:p>
        </p:txBody>
      </p:sp>
      <p:sp>
        <p:nvSpPr>
          <p:cNvPr id="5" name="Pyöristetty kuvatekstisuorakulmio 4"/>
          <p:cNvSpPr/>
          <p:nvPr/>
        </p:nvSpPr>
        <p:spPr>
          <a:xfrm>
            <a:off x="251520" y="3789040"/>
            <a:ext cx="2232248" cy="936104"/>
          </a:xfrm>
          <a:prstGeom prst="wedgeRoundRectCallout">
            <a:avLst>
              <a:gd name="adj1" fmla="val 90950"/>
              <a:gd name="adj2" fmla="val 136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Dialog page 2 shown based on page 1 response</a:t>
            </a:r>
            <a:endParaRPr lang="en-US"/>
          </a:p>
        </p:txBody>
      </p:sp>
      <p:sp>
        <p:nvSpPr>
          <p:cNvPr id="6" name="Pyöristetty kuvatekstisuorakulmio 5"/>
          <p:cNvSpPr/>
          <p:nvPr/>
        </p:nvSpPr>
        <p:spPr>
          <a:xfrm>
            <a:off x="107504" y="5445224"/>
            <a:ext cx="2592288" cy="936104"/>
          </a:xfrm>
          <a:prstGeom prst="wedgeRoundRectCallout">
            <a:avLst>
              <a:gd name="adj1" fmla="val 79440"/>
              <a:gd name="adj2" fmla="val 331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Continue the process asynchronously in a child workflow</a:t>
            </a:r>
            <a:endParaRPr lang="en-US"/>
          </a:p>
        </p:txBody>
      </p:sp>
      <p:sp>
        <p:nvSpPr>
          <p:cNvPr id="16" name="Päivämäärän paikkamerkki 15"/>
          <p:cNvSpPr>
            <a:spLocks noGrp="1"/>
          </p:cNvSpPr>
          <p:nvPr>
            <p:ph type="dt" sz="half" idx="10"/>
          </p:nvPr>
        </p:nvSpPr>
        <p:spPr/>
        <p:txBody>
          <a:bodyPr/>
          <a:lstStyle/>
          <a:p>
            <a:r>
              <a:rPr lang="fi-FI" smtClean="0"/>
              <a:t>31.10.2010</a:t>
            </a:r>
            <a:endParaRPr lang="fi-FI"/>
          </a:p>
        </p:txBody>
      </p:sp>
      <p:sp>
        <p:nvSpPr>
          <p:cNvPr id="17" name="Dian numeron paikkamerkki 16"/>
          <p:cNvSpPr>
            <a:spLocks noGrp="1"/>
          </p:cNvSpPr>
          <p:nvPr>
            <p:ph type="sldNum" sz="quarter" idx="12"/>
          </p:nvPr>
        </p:nvSpPr>
        <p:spPr/>
        <p:txBody>
          <a:bodyPr/>
          <a:lstStyle/>
          <a:p>
            <a:fld id="{85605777-5A28-4DCA-8121-34AEB87BD8FA}" type="slidenum">
              <a:rPr lang="fi-FI" smtClean="0"/>
              <a:pPr/>
              <a:t>41</a:t>
            </a:fld>
            <a:endParaRPr lang="fi-FI"/>
          </a:p>
        </p:txBody>
      </p:sp>
      <p:sp>
        <p:nvSpPr>
          <p:cNvPr id="18" name="Alatunnisteen paikkamerkki 17"/>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Dialog prompt options</a:t>
            </a:r>
            <a:endParaRPr lang="en-US"/>
          </a:p>
        </p:txBody>
      </p:sp>
      <p:pic>
        <p:nvPicPr>
          <p:cNvPr id="122882" name="Picture 2"/>
          <p:cNvPicPr>
            <a:picLocks noChangeAspect="1" noChangeArrowheads="1"/>
          </p:cNvPicPr>
          <p:nvPr/>
        </p:nvPicPr>
        <p:blipFill>
          <a:blip r:embed="rId2" cstate="print"/>
          <a:srcRect/>
          <a:stretch>
            <a:fillRect/>
          </a:stretch>
        </p:blipFill>
        <p:spPr bwMode="auto">
          <a:xfrm>
            <a:off x="2123728" y="1556792"/>
            <a:ext cx="6768752" cy="4874861"/>
          </a:xfrm>
          <a:prstGeom prst="rect">
            <a:avLst/>
          </a:prstGeom>
          <a:ln>
            <a:noFill/>
          </a:ln>
          <a:effectLst>
            <a:outerShdw blurRad="292100" dist="139700" dir="2700000" algn="tl" rotWithShape="0">
              <a:srgbClr val="333333">
                <a:alpha val="65000"/>
              </a:srgbClr>
            </a:outerShdw>
          </a:effectLst>
        </p:spPr>
      </p:pic>
      <p:sp>
        <p:nvSpPr>
          <p:cNvPr id="4" name="Pyöristetty kuvatekstisuorakulmio 3"/>
          <p:cNvSpPr/>
          <p:nvPr/>
        </p:nvSpPr>
        <p:spPr>
          <a:xfrm>
            <a:off x="179512" y="2276872"/>
            <a:ext cx="2016224" cy="792088"/>
          </a:xfrm>
          <a:prstGeom prst="wedgeRoundRectCallout">
            <a:avLst>
              <a:gd name="adj1" fmla="val 91951"/>
              <a:gd name="adj2" fmla="val 782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Insert hyperlinks to instructions</a:t>
            </a:r>
            <a:endParaRPr lang="en-US"/>
          </a:p>
        </p:txBody>
      </p:sp>
      <p:sp>
        <p:nvSpPr>
          <p:cNvPr id="5" name="Pyöristetty kuvatekstisuorakulmio 4"/>
          <p:cNvSpPr/>
          <p:nvPr/>
        </p:nvSpPr>
        <p:spPr>
          <a:xfrm>
            <a:off x="6228184" y="5733256"/>
            <a:ext cx="2016224" cy="792088"/>
          </a:xfrm>
          <a:prstGeom prst="wedgeRoundRectCallout">
            <a:avLst>
              <a:gd name="adj1" fmla="val -3049"/>
              <a:gd name="adj2" fmla="val -966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Insert dynamic values to text</a:t>
            </a:r>
            <a:endParaRPr lang="en-US"/>
          </a:p>
        </p:txBody>
      </p:sp>
      <p:sp>
        <p:nvSpPr>
          <p:cNvPr id="6" name="Pyöristetty kuvatekstisuorakulmio 5"/>
          <p:cNvSpPr/>
          <p:nvPr/>
        </p:nvSpPr>
        <p:spPr>
          <a:xfrm>
            <a:off x="179512" y="5445224"/>
            <a:ext cx="2016224" cy="1008112"/>
          </a:xfrm>
          <a:prstGeom prst="wedgeRoundRectCallout">
            <a:avLst>
              <a:gd name="adj1" fmla="val 60921"/>
              <a:gd name="adj2" fmla="val -718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Type in list of values or query CRM data</a:t>
            </a:r>
            <a:endParaRPr lang="en-US"/>
          </a:p>
        </p:txBody>
      </p:sp>
      <p:sp>
        <p:nvSpPr>
          <p:cNvPr id="7" name="Pyöristetty kuvatekstisuorakulmio 6"/>
          <p:cNvSpPr/>
          <p:nvPr/>
        </p:nvSpPr>
        <p:spPr>
          <a:xfrm>
            <a:off x="35496" y="3645024"/>
            <a:ext cx="2016224" cy="1008112"/>
          </a:xfrm>
          <a:prstGeom prst="wedgeRoundRectCallout">
            <a:avLst>
              <a:gd name="adj1" fmla="val 64263"/>
              <a:gd name="adj2" fmla="val 92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Collect response data as picklist, nvarchar or ntext</a:t>
            </a:r>
            <a:endParaRPr lang="en-US"/>
          </a:p>
        </p:txBody>
      </p:sp>
      <p:sp>
        <p:nvSpPr>
          <p:cNvPr id="17" name="Päivämäärän paikkamerkki 16"/>
          <p:cNvSpPr>
            <a:spLocks noGrp="1"/>
          </p:cNvSpPr>
          <p:nvPr>
            <p:ph type="dt" sz="half" idx="10"/>
          </p:nvPr>
        </p:nvSpPr>
        <p:spPr/>
        <p:txBody>
          <a:bodyPr/>
          <a:lstStyle/>
          <a:p>
            <a:r>
              <a:rPr lang="fi-FI" smtClean="0"/>
              <a:t>31.10.2010</a:t>
            </a:r>
            <a:endParaRPr lang="en-US"/>
          </a:p>
        </p:txBody>
      </p:sp>
      <p:sp>
        <p:nvSpPr>
          <p:cNvPr id="18" name="Dian numeron paikkamerkki 17"/>
          <p:cNvSpPr>
            <a:spLocks noGrp="1"/>
          </p:cNvSpPr>
          <p:nvPr>
            <p:ph type="sldNum" sz="quarter" idx="12"/>
          </p:nvPr>
        </p:nvSpPr>
        <p:spPr/>
        <p:txBody>
          <a:bodyPr/>
          <a:lstStyle/>
          <a:p>
            <a:fld id="{85605777-5A28-4DCA-8121-34AEB87BD8FA}" type="slidenum">
              <a:rPr lang="en-US" smtClean="0"/>
              <a:pPr/>
              <a:t>42</a:t>
            </a:fld>
            <a:endParaRPr lang="en-US"/>
          </a:p>
        </p:txBody>
      </p:sp>
      <p:sp>
        <p:nvSpPr>
          <p:cNvPr id="19" name="Alatunnisteen paikkamerkki 18"/>
          <p:cNvSpPr>
            <a:spLocks noGrp="1"/>
          </p:cNvSpPr>
          <p:nvPr>
            <p:ph type="ftr" sz="quarter" idx="11"/>
          </p:nvPr>
        </p:nvSpPr>
        <p:spPr/>
        <p:txBody>
          <a:bodyPr/>
          <a:lstStyle/>
          <a:p>
            <a:r>
              <a:rPr lang="en-US" smtClean="0"/>
              <a:t>Microsoft Dynamics CRM 2011 Walkthrough by Jukka Niiranen</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Examples of Dialog use cases</a:t>
            </a:r>
            <a:endParaRPr lang="en-US"/>
          </a:p>
        </p:txBody>
      </p:sp>
      <p:sp>
        <p:nvSpPr>
          <p:cNvPr id="3" name="Sisällön paikkamerkki 2"/>
          <p:cNvSpPr>
            <a:spLocks noGrp="1"/>
          </p:cNvSpPr>
          <p:nvPr>
            <p:ph idx="1"/>
          </p:nvPr>
        </p:nvSpPr>
        <p:spPr/>
        <p:txBody>
          <a:bodyPr/>
          <a:lstStyle/>
          <a:p>
            <a:r>
              <a:rPr lang="en-US" dirty="0" smtClean="0"/>
              <a:t>Replace the built-in dialog windows such as ”convert lead” or ”close opportunity” with custom logic, also replace the ribbon buttons with references to custom Dialogs</a:t>
            </a:r>
          </a:p>
          <a:p>
            <a:r>
              <a:rPr lang="en-US" dirty="0" smtClean="0"/>
              <a:t>Guide the user in new record creation process by showing instructions in prompts</a:t>
            </a:r>
          </a:p>
          <a:p>
            <a:r>
              <a:rPr lang="en-US" dirty="0" smtClean="0"/>
              <a:t>Force the input of several required variables and descriptions when updating a field that is disabled on the entity form</a:t>
            </a:r>
          </a:p>
        </p:txBody>
      </p:sp>
      <p:sp>
        <p:nvSpPr>
          <p:cNvPr id="13" name="Päivämäärän paikkamerkki 12"/>
          <p:cNvSpPr>
            <a:spLocks noGrp="1"/>
          </p:cNvSpPr>
          <p:nvPr>
            <p:ph type="dt" sz="half" idx="10"/>
          </p:nvPr>
        </p:nvSpPr>
        <p:spPr/>
        <p:txBody>
          <a:bodyPr/>
          <a:lstStyle/>
          <a:p>
            <a:r>
              <a:rPr lang="fi-FI" smtClean="0"/>
              <a:t>31.10.2010</a:t>
            </a:r>
            <a:endParaRPr lang="en-US"/>
          </a:p>
        </p:txBody>
      </p:sp>
      <p:sp>
        <p:nvSpPr>
          <p:cNvPr id="14" name="Dian numeron paikkamerkki 13"/>
          <p:cNvSpPr>
            <a:spLocks noGrp="1"/>
          </p:cNvSpPr>
          <p:nvPr>
            <p:ph type="sldNum" sz="quarter" idx="12"/>
          </p:nvPr>
        </p:nvSpPr>
        <p:spPr/>
        <p:txBody>
          <a:bodyPr/>
          <a:lstStyle/>
          <a:p>
            <a:fld id="{85605777-5A28-4DCA-8121-34AEB87BD8FA}" type="slidenum">
              <a:rPr lang="en-US" smtClean="0"/>
              <a:pPr/>
              <a:t>43</a:t>
            </a:fld>
            <a:endParaRPr lang="en-US"/>
          </a:p>
        </p:txBody>
      </p:sp>
      <p:sp>
        <p:nvSpPr>
          <p:cNvPr id="15" name="Alatunnisteen paikkamerkki 14"/>
          <p:cNvSpPr>
            <a:spLocks noGrp="1"/>
          </p:cNvSpPr>
          <p:nvPr>
            <p:ph type="ftr" sz="quarter" idx="11"/>
          </p:nvPr>
        </p:nvSpPr>
        <p:spPr/>
        <p:txBody>
          <a:bodyPr/>
          <a:lstStyle/>
          <a:p>
            <a:r>
              <a:rPr lang="en-US" smtClean="0"/>
              <a:t>Microsoft Dynamics CRM 2011 Walkthrough by Jukka Niiranen</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Processes</a:t>
            </a:r>
            <a:r>
              <a:rPr lang="fi-FI" dirty="0" smtClean="0"/>
              <a:t> for </a:t>
            </a:r>
            <a:r>
              <a:rPr lang="fi-FI" dirty="0" err="1" smtClean="0"/>
              <a:t>developers</a:t>
            </a:r>
            <a:endParaRPr lang="fi-FI" dirty="0"/>
          </a:p>
        </p:txBody>
      </p:sp>
      <p:sp>
        <p:nvSpPr>
          <p:cNvPr id="3" name="Sisällön paikkamerkki 2"/>
          <p:cNvSpPr>
            <a:spLocks noGrp="1"/>
          </p:cNvSpPr>
          <p:nvPr>
            <p:ph idx="1"/>
          </p:nvPr>
        </p:nvSpPr>
        <p:spPr>
          <a:xfrm>
            <a:off x="304800" y="1600200"/>
            <a:ext cx="6571456" cy="4800600"/>
          </a:xfrm>
        </p:spPr>
        <p:txBody>
          <a:bodyPr/>
          <a:lstStyle/>
          <a:p>
            <a:r>
              <a:rPr lang="fi-FI" dirty="0" smtClean="0"/>
              <a:t>.NET </a:t>
            </a:r>
            <a:r>
              <a:rPr lang="fi-FI" dirty="0" err="1" smtClean="0"/>
              <a:t>Framework</a:t>
            </a:r>
            <a:r>
              <a:rPr lang="fi-FI" dirty="0" smtClean="0"/>
              <a:t> 4.0 </a:t>
            </a:r>
            <a:r>
              <a:rPr lang="fi-FI" dirty="0" err="1" smtClean="0"/>
              <a:t>workflows</a:t>
            </a:r>
            <a:endParaRPr lang="fi-FI" dirty="0" smtClean="0"/>
          </a:p>
          <a:p>
            <a:r>
              <a:rPr lang="en-US" dirty="0" smtClean="0"/>
              <a:t>Create custom workflow activities</a:t>
            </a:r>
          </a:p>
          <a:p>
            <a:r>
              <a:rPr lang="en-US" dirty="0" smtClean="0"/>
              <a:t>Fully declarative XAML modeling in WF 4 (workflows &amp; activities)</a:t>
            </a:r>
          </a:p>
          <a:p>
            <a:r>
              <a:rPr lang="fi-FI" dirty="0" smtClean="0"/>
              <a:t>Single XAML </a:t>
            </a:r>
            <a:r>
              <a:rPr lang="fi-FI" dirty="0" err="1" smtClean="0"/>
              <a:t>file</a:t>
            </a:r>
            <a:endParaRPr lang="fi-FI" dirty="0" smtClean="0"/>
          </a:p>
          <a:p>
            <a:r>
              <a:rPr lang="fi-FI" dirty="0" err="1" smtClean="0"/>
              <a:t>Modifications</a:t>
            </a:r>
            <a:r>
              <a:rPr lang="fi-FI" dirty="0" smtClean="0"/>
              <a:t> </a:t>
            </a:r>
            <a:r>
              <a:rPr lang="fi-FI" dirty="0" err="1" smtClean="0"/>
              <a:t>through</a:t>
            </a:r>
            <a:r>
              <a:rPr lang="fi-FI" dirty="0" smtClean="0"/>
              <a:t> Visual Studio 2010 </a:t>
            </a:r>
            <a:r>
              <a:rPr lang="fi-FI" dirty="0" err="1" smtClean="0"/>
              <a:t>Workflow</a:t>
            </a:r>
            <a:r>
              <a:rPr lang="fi-FI" dirty="0" smtClean="0"/>
              <a:t> Designer</a:t>
            </a:r>
          </a:p>
          <a:p>
            <a:r>
              <a:rPr lang="fi-FI" dirty="0" err="1" smtClean="0"/>
              <a:t>Not</a:t>
            </a:r>
            <a:r>
              <a:rPr lang="fi-FI" dirty="0" smtClean="0"/>
              <a:t> </a:t>
            </a:r>
            <a:r>
              <a:rPr lang="fi-FI" dirty="0" err="1" smtClean="0"/>
              <a:t>supported</a:t>
            </a:r>
            <a:r>
              <a:rPr lang="fi-FI" dirty="0" smtClean="0"/>
              <a:t> for CRM </a:t>
            </a:r>
            <a:r>
              <a:rPr lang="fi-FI" dirty="0" err="1" smtClean="0"/>
              <a:t>Online</a:t>
            </a:r>
            <a:endParaRPr lang="fi-FI" dirty="0" smtClean="0"/>
          </a:p>
        </p:txBody>
      </p:sp>
      <p:pic>
        <p:nvPicPr>
          <p:cNvPr id="52225" name="Picture 1"/>
          <p:cNvPicPr>
            <a:picLocks noChangeAspect="1" noChangeArrowheads="1"/>
          </p:cNvPicPr>
          <p:nvPr/>
        </p:nvPicPr>
        <p:blipFill>
          <a:blip r:embed="rId2" cstate="print"/>
          <a:srcRect/>
          <a:stretch>
            <a:fillRect/>
          </a:stretch>
        </p:blipFill>
        <p:spPr bwMode="auto">
          <a:xfrm>
            <a:off x="6300192" y="1628800"/>
            <a:ext cx="2664296" cy="4721132"/>
          </a:xfrm>
          <a:prstGeom prst="rect">
            <a:avLst/>
          </a:prstGeom>
          <a:noFill/>
          <a:ln w="9525">
            <a:noFill/>
            <a:miter lim="800000"/>
            <a:headEnd/>
            <a:tailEnd/>
          </a:ln>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44</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srcRect/>
          <a:stretch>
            <a:fillRect/>
          </a:stretch>
        </p:blipFill>
        <p:spPr bwMode="auto">
          <a:xfrm>
            <a:off x="179512" y="1628800"/>
            <a:ext cx="4294874" cy="2952328"/>
          </a:xfrm>
          <a:prstGeom prst="rect">
            <a:avLst/>
          </a:prstGeom>
          <a:ln>
            <a:noFill/>
          </a:ln>
          <a:effectLst>
            <a:outerShdw blurRad="292100" dist="139700" dir="2700000" algn="tl" rotWithShape="0">
              <a:srgbClr val="333333">
                <a:alpha val="65000"/>
              </a:srgbClr>
            </a:outerShdw>
          </a:effectLst>
        </p:spPr>
      </p:pic>
      <p:sp>
        <p:nvSpPr>
          <p:cNvPr id="2" name="Otsikko 1"/>
          <p:cNvSpPr>
            <a:spLocks noGrp="1"/>
          </p:cNvSpPr>
          <p:nvPr>
            <p:ph type="title"/>
          </p:nvPr>
        </p:nvSpPr>
        <p:spPr/>
        <p:txBody>
          <a:bodyPr/>
          <a:lstStyle/>
          <a:p>
            <a:r>
              <a:rPr lang="en-US" dirty="0" smtClean="0"/>
              <a:t>Process administration</a:t>
            </a:r>
            <a:endParaRPr lang="en-US" dirty="0"/>
          </a:p>
        </p:txBody>
      </p:sp>
      <p:sp>
        <p:nvSpPr>
          <p:cNvPr id="3" name="Päivämäärän paikkamerkki 2"/>
          <p:cNvSpPr>
            <a:spLocks noGrp="1"/>
          </p:cNvSpPr>
          <p:nvPr>
            <p:ph type="dt" sz="half" idx="10"/>
          </p:nvPr>
        </p:nvSpPr>
        <p:spPr/>
        <p:txBody>
          <a:bodyPr/>
          <a:lstStyle/>
          <a:p>
            <a:r>
              <a:rPr lang="fi-FI" smtClean="0"/>
              <a:t>31.10.2010</a:t>
            </a:r>
            <a:endParaRPr lang="fi-FI"/>
          </a:p>
        </p:txBody>
      </p:sp>
      <p:sp>
        <p:nvSpPr>
          <p:cNvPr id="4" name="Alatunnisteen paikkamerkki 3"/>
          <p:cNvSpPr>
            <a:spLocks noGrp="1"/>
          </p:cNvSpPr>
          <p:nvPr>
            <p:ph type="ftr" sz="quarter" idx="11"/>
          </p:nvPr>
        </p:nvSpPr>
        <p:spPr/>
        <p:txBody>
          <a:bodyPr/>
          <a:lstStyle/>
          <a:p>
            <a:r>
              <a:rPr lang="fi-FI" smtClean="0"/>
              <a:t>Microsoft Dynamics CRM 2011 Walkthrough by Jukka Niiranen</a:t>
            </a:r>
            <a:endParaRPr lang="fi-FI"/>
          </a:p>
        </p:txBody>
      </p:sp>
      <p:sp>
        <p:nvSpPr>
          <p:cNvPr id="5" name="Dian numeron paikkamerkki 4"/>
          <p:cNvSpPr>
            <a:spLocks noGrp="1"/>
          </p:cNvSpPr>
          <p:nvPr>
            <p:ph type="sldNum" sz="quarter" idx="12"/>
          </p:nvPr>
        </p:nvSpPr>
        <p:spPr/>
        <p:txBody>
          <a:bodyPr/>
          <a:lstStyle/>
          <a:p>
            <a:fld id="{85605777-5A28-4DCA-8121-34AEB87BD8FA}" type="slidenum">
              <a:rPr lang="fi-FI" smtClean="0"/>
              <a:pPr/>
              <a:t>45</a:t>
            </a:fld>
            <a:endParaRPr lang="fi-FI"/>
          </a:p>
        </p:txBody>
      </p:sp>
      <p:pic>
        <p:nvPicPr>
          <p:cNvPr id="7170" name="Picture 2"/>
          <p:cNvPicPr>
            <a:picLocks noChangeAspect="1" noChangeArrowheads="1"/>
          </p:cNvPicPr>
          <p:nvPr/>
        </p:nvPicPr>
        <p:blipFill>
          <a:blip r:embed="rId3" cstate="print"/>
          <a:srcRect/>
          <a:stretch>
            <a:fillRect/>
          </a:stretch>
        </p:blipFill>
        <p:spPr bwMode="auto">
          <a:xfrm>
            <a:off x="3275856" y="4149080"/>
            <a:ext cx="5638800" cy="2181225"/>
          </a:xfrm>
          <a:prstGeom prst="rect">
            <a:avLst/>
          </a:prstGeom>
          <a:ln>
            <a:noFill/>
          </a:ln>
          <a:effectLst>
            <a:outerShdw blurRad="292100" dist="139700" dir="2700000" algn="tl" rotWithShape="0">
              <a:srgbClr val="333333">
                <a:alpha val="65000"/>
              </a:srgbClr>
            </a:outerShdw>
          </a:effectLst>
        </p:spPr>
      </p:pic>
      <p:sp>
        <p:nvSpPr>
          <p:cNvPr id="8" name="Pyöristetty kuvatekstisuorakulmio 7"/>
          <p:cNvSpPr/>
          <p:nvPr/>
        </p:nvSpPr>
        <p:spPr>
          <a:xfrm>
            <a:off x="4716016" y="2564904"/>
            <a:ext cx="2160240" cy="792088"/>
          </a:xfrm>
          <a:prstGeom prst="wedgeRoundRectCallout">
            <a:avLst>
              <a:gd name="adj1" fmla="val -78686"/>
              <a:gd name="adj2" fmla="val 1251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job error details visible in UI</a:t>
            </a:r>
            <a:endParaRPr lang="en-US" dirty="0"/>
          </a:p>
        </p:txBody>
      </p:sp>
      <p:sp>
        <p:nvSpPr>
          <p:cNvPr id="9" name="Pyöristetty kuvatekstisuorakulmio 8"/>
          <p:cNvSpPr/>
          <p:nvPr/>
        </p:nvSpPr>
        <p:spPr>
          <a:xfrm>
            <a:off x="683568" y="5157192"/>
            <a:ext cx="3528392" cy="1152128"/>
          </a:xfrm>
          <a:prstGeom prst="wedgeRoundRectCallout">
            <a:avLst>
              <a:gd name="adj1" fmla="val 87626"/>
              <a:gd name="adj2" fmla="val 239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Completed system job deletion can be set per workflow, to manage AsyncOperationBase table size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Upgrade from CRM 4.0</a:t>
            </a:r>
            <a:endParaRPr lang="en-US"/>
          </a:p>
        </p:txBody>
      </p:sp>
      <p:sp>
        <p:nvSpPr>
          <p:cNvPr id="3" name="Sisällön paikkamerkki 2"/>
          <p:cNvSpPr>
            <a:spLocks noGrp="1"/>
          </p:cNvSpPr>
          <p:nvPr>
            <p:ph idx="1"/>
          </p:nvPr>
        </p:nvSpPr>
        <p:spPr/>
        <p:txBody>
          <a:bodyPr/>
          <a:lstStyle/>
          <a:p>
            <a:r>
              <a:rPr lang="en-US" dirty="0" smtClean="0"/>
              <a:t>Running workflow instances will be upgraded to .NET 4 during server/organization upgrade</a:t>
            </a:r>
          </a:p>
          <a:p>
            <a:r>
              <a:rPr lang="en-US" dirty="0" smtClean="0"/>
              <a:t>Custom workflow activities written for CRM 4.0 in .NET 3 are wrapped into .NET 4 </a:t>
            </a:r>
            <a:r>
              <a:rPr lang="en-US" dirty="0" err="1" smtClean="0"/>
              <a:t>interop</a:t>
            </a:r>
            <a:r>
              <a:rPr lang="en-US" dirty="0" smtClean="0"/>
              <a:t> activity</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en-US"/>
          </a:p>
        </p:txBody>
      </p:sp>
      <p:sp>
        <p:nvSpPr>
          <p:cNvPr id="14" name="Dian numeron paikkamerkki 13"/>
          <p:cNvSpPr>
            <a:spLocks noGrp="1"/>
          </p:cNvSpPr>
          <p:nvPr>
            <p:ph type="sldNum" sz="quarter" idx="12"/>
          </p:nvPr>
        </p:nvSpPr>
        <p:spPr/>
        <p:txBody>
          <a:bodyPr/>
          <a:lstStyle/>
          <a:p>
            <a:fld id="{85605777-5A28-4DCA-8121-34AEB87BD8FA}" type="slidenum">
              <a:rPr lang="en-US" smtClean="0"/>
              <a:pPr/>
              <a:t>46</a:t>
            </a:fld>
            <a:endParaRPr lang="en-US"/>
          </a:p>
        </p:txBody>
      </p:sp>
      <p:sp>
        <p:nvSpPr>
          <p:cNvPr id="15" name="Alatunnisteen paikkamerkki 14"/>
          <p:cNvSpPr>
            <a:spLocks noGrp="1"/>
          </p:cNvSpPr>
          <p:nvPr>
            <p:ph type="ftr" sz="quarter" idx="11"/>
          </p:nvPr>
        </p:nvSpPr>
        <p:spPr/>
        <p:txBody>
          <a:bodyPr/>
          <a:lstStyle/>
          <a:p>
            <a:r>
              <a:rPr lang="en-US" smtClean="0"/>
              <a:t>Microsoft Dynamics CRM 2011 Walkthrough by Jukka Niiranen</a:t>
            </a: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Notes on </a:t>
            </a:r>
            <a:r>
              <a:rPr lang="en-US" dirty="0" smtClean="0"/>
              <a:t>processes</a:t>
            </a:r>
            <a:endParaRPr lang="en-US" dirty="0"/>
          </a:p>
        </p:txBody>
      </p:sp>
      <p:sp>
        <p:nvSpPr>
          <p:cNvPr id="3" name="Sisällön paikkamerkki 2"/>
          <p:cNvSpPr>
            <a:spLocks noGrp="1"/>
          </p:cNvSpPr>
          <p:nvPr>
            <p:ph idx="1"/>
          </p:nvPr>
        </p:nvSpPr>
        <p:spPr/>
        <p:txBody>
          <a:bodyPr/>
          <a:lstStyle/>
          <a:p>
            <a:r>
              <a:rPr lang="en-US" dirty="0" smtClean="0"/>
              <a:t>Processes can be called through URL in a custom ribbon button</a:t>
            </a:r>
          </a:p>
          <a:p>
            <a:r>
              <a:rPr lang="en-US" dirty="0" smtClean="0"/>
              <a:t>Combined with the new queues and custom activities in CRM 2011, processes and dialogs provide ”a better work management story” for visualizing business process automation in CRM UI</a:t>
            </a:r>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47</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Dialog limitations</a:t>
            </a:r>
            <a:endParaRPr lang="en-US" dirty="0"/>
          </a:p>
        </p:txBody>
      </p:sp>
      <p:sp>
        <p:nvSpPr>
          <p:cNvPr id="3" name="Sisällön paikkamerkki 2"/>
          <p:cNvSpPr>
            <a:spLocks noGrp="1"/>
          </p:cNvSpPr>
          <p:nvPr>
            <p:ph idx="1"/>
          </p:nvPr>
        </p:nvSpPr>
        <p:spPr/>
        <p:txBody>
          <a:bodyPr/>
          <a:lstStyle/>
          <a:p>
            <a:r>
              <a:rPr lang="en-US" dirty="0" smtClean="0"/>
              <a:t>Dialog prompts do not support many native CRM form attribute types:</a:t>
            </a:r>
          </a:p>
          <a:p>
            <a:pPr lvl="1"/>
            <a:r>
              <a:rPr lang="en-US" dirty="0" smtClean="0"/>
              <a:t>Bit, date, lookup…</a:t>
            </a:r>
          </a:p>
          <a:p>
            <a:r>
              <a:rPr lang="en-US" dirty="0" smtClean="0"/>
              <a:t>Fields cannot be set as mandatory</a:t>
            </a:r>
          </a:p>
          <a:p>
            <a:r>
              <a:rPr lang="en-US" dirty="0" smtClean="0"/>
              <a:t>Dialogs cannot be paused/resumed</a:t>
            </a:r>
          </a:p>
          <a:p>
            <a:r>
              <a:rPr lang="en-US" dirty="0" smtClean="0"/>
              <a:t>Option sets cannot be queried in a Dialog</a:t>
            </a:r>
          </a:p>
          <a:p>
            <a:r>
              <a:rPr lang="en-US" dirty="0" smtClean="0"/>
              <a:t>Custom UI’s cannot be embedded into Dialog pages (</a:t>
            </a:r>
            <a:r>
              <a:rPr lang="en-US" dirty="0" err="1" smtClean="0"/>
              <a:t>iframe</a:t>
            </a:r>
            <a:r>
              <a:rPr lang="en-US" dirty="0" smtClean="0"/>
              <a:t>/Silverlight/etc.)</a:t>
            </a:r>
            <a:endParaRPr lang="en-US" dirty="0"/>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48</a:t>
            </a:fld>
            <a:endParaRPr lang="fi-FI"/>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Custom Activities</a:t>
            </a:r>
            <a:endParaRPr lang="en-US"/>
          </a:p>
        </p:txBody>
      </p:sp>
      <p:sp>
        <p:nvSpPr>
          <p:cNvPr id="3" name="Tekstin paikkamerkki 2"/>
          <p:cNvSpPr>
            <a:spLocks noGrp="1"/>
          </p:cNvSpPr>
          <p:nvPr>
            <p:ph type="body" idx="1"/>
          </p:nvPr>
        </p:nvSpPr>
        <p:spPr/>
        <p:txBody>
          <a:bodyPr/>
          <a:lstStyle/>
          <a:p>
            <a:endParaRPr lang="en-US"/>
          </a:p>
        </p:txBody>
      </p:sp>
      <p:sp>
        <p:nvSpPr>
          <p:cNvPr id="13" name="Päivämäärän paikkamerkki 12"/>
          <p:cNvSpPr>
            <a:spLocks noGrp="1"/>
          </p:cNvSpPr>
          <p:nvPr>
            <p:ph type="dt" sz="half" idx="10"/>
          </p:nvPr>
        </p:nvSpPr>
        <p:spPr/>
        <p:txBody>
          <a:bodyPr/>
          <a:lstStyle/>
          <a:p>
            <a:r>
              <a:rPr lang="fi-FI" smtClean="0"/>
              <a:t>31.10.2010</a:t>
            </a:r>
            <a:endParaRPr lang="en-US"/>
          </a:p>
        </p:txBody>
      </p:sp>
      <p:sp>
        <p:nvSpPr>
          <p:cNvPr id="14" name="Dian numeron paikkamerkki 13"/>
          <p:cNvSpPr>
            <a:spLocks noGrp="1"/>
          </p:cNvSpPr>
          <p:nvPr>
            <p:ph type="sldNum" sz="quarter" idx="12"/>
          </p:nvPr>
        </p:nvSpPr>
        <p:spPr/>
        <p:txBody>
          <a:bodyPr/>
          <a:lstStyle/>
          <a:p>
            <a:fld id="{85605777-5A28-4DCA-8121-34AEB87BD8FA}" type="slidenum">
              <a:rPr lang="en-US" smtClean="0"/>
              <a:pPr/>
              <a:t>49</a:t>
            </a:fld>
            <a:endParaRPr lang="en-US"/>
          </a:p>
        </p:txBody>
      </p:sp>
      <p:sp>
        <p:nvSpPr>
          <p:cNvPr id="15" name="Alatunnisteen paikkamerkki 14"/>
          <p:cNvSpPr>
            <a:spLocks noGrp="1"/>
          </p:cNvSpPr>
          <p:nvPr>
            <p:ph type="ftr" sz="quarter" idx="11"/>
          </p:nvPr>
        </p:nvSpPr>
        <p:spPr/>
        <p:txBody>
          <a:bodyPr/>
          <a:lstStyle/>
          <a:p>
            <a:r>
              <a:rPr lang="en-US" smtClean="0"/>
              <a:t>Microsoft Dynamics CRM 2011 Walkthrough by Jukka Niiranen</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Hierarchical navigation</a:t>
            </a:r>
            <a:endParaRPr lang="en-US" dirty="0"/>
          </a:p>
        </p:txBody>
      </p:sp>
      <p:pic>
        <p:nvPicPr>
          <p:cNvPr id="166915" name="Picture 3"/>
          <p:cNvPicPr>
            <a:picLocks noChangeAspect="1" noChangeArrowheads="1"/>
          </p:cNvPicPr>
          <p:nvPr/>
        </p:nvPicPr>
        <p:blipFill>
          <a:blip r:embed="rId2" cstate="print"/>
          <a:srcRect/>
          <a:stretch>
            <a:fillRect/>
          </a:stretch>
        </p:blipFill>
        <p:spPr bwMode="auto">
          <a:xfrm>
            <a:off x="2843808" y="1628800"/>
            <a:ext cx="5904656" cy="4730839"/>
          </a:xfrm>
          <a:prstGeom prst="rect">
            <a:avLst/>
          </a:prstGeom>
          <a:ln>
            <a:noFill/>
          </a:ln>
          <a:effectLst>
            <a:outerShdw blurRad="292100" dist="139700" dir="2700000" algn="tl" rotWithShape="0">
              <a:srgbClr val="333333">
                <a:alpha val="65000"/>
              </a:srgbClr>
            </a:outerShdw>
          </a:effectLst>
        </p:spPr>
      </p:pic>
      <p:sp>
        <p:nvSpPr>
          <p:cNvPr id="5" name="Pyöristetty kuvatekstisuorakulmio 4"/>
          <p:cNvSpPr/>
          <p:nvPr/>
        </p:nvSpPr>
        <p:spPr>
          <a:xfrm>
            <a:off x="107504" y="3501008"/>
            <a:ext cx="2664296" cy="1872208"/>
          </a:xfrm>
          <a:prstGeom prst="wedgeRoundRectCallout">
            <a:avLst>
              <a:gd name="adj1" fmla="val 70120"/>
              <a:gd name="adj2" fmla="val -737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Solution components can be accessed from the hierarchical menu, thus reducing pop-up windows in the customization screen</a:t>
            </a:r>
            <a:endParaRPr lang="en-US" dirty="0"/>
          </a:p>
        </p:txBody>
      </p:sp>
      <p:sp>
        <p:nvSpPr>
          <p:cNvPr id="15" name="Päivämäärän paikkamerkki 14"/>
          <p:cNvSpPr>
            <a:spLocks noGrp="1"/>
          </p:cNvSpPr>
          <p:nvPr>
            <p:ph type="dt" sz="half" idx="10"/>
          </p:nvPr>
        </p:nvSpPr>
        <p:spPr/>
        <p:txBody>
          <a:bodyPr/>
          <a:lstStyle/>
          <a:p>
            <a:r>
              <a:rPr lang="fi-FI" smtClean="0"/>
              <a:t>31.10.2010</a:t>
            </a:r>
            <a:endParaRPr lang="fi-FI"/>
          </a:p>
        </p:txBody>
      </p:sp>
      <p:sp>
        <p:nvSpPr>
          <p:cNvPr id="16" name="Dian numeron paikkamerkki 15"/>
          <p:cNvSpPr>
            <a:spLocks noGrp="1"/>
          </p:cNvSpPr>
          <p:nvPr>
            <p:ph type="sldNum" sz="quarter" idx="12"/>
          </p:nvPr>
        </p:nvSpPr>
        <p:spPr/>
        <p:txBody>
          <a:bodyPr/>
          <a:lstStyle/>
          <a:p>
            <a:fld id="{85605777-5A28-4DCA-8121-34AEB87BD8FA}" type="slidenum">
              <a:rPr lang="fi-FI" smtClean="0"/>
              <a:pPr/>
              <a:t>5</a:t>
            </a:fld>
            <a:endParaRPr lang="fi-FI"/>
          </a:p>
        </p:txBody>
      </p:sp>
      <p:sp>
        <p:nvSpPr>
          <p:cNvPr id="17" name="Alatunnisteen paikkamerkki 16"/>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Features</a:t>
            </a:r>
            <a:endParaRPr lang="fi-FI" dirty="0"/>
          </a:p>
        </p:txBody>
      </p:sp>
      <p:sp>
        <p:nvSpPr>
          <p:cNvPr id="3" name="Sisällön paikkamerkki 2"/>
          <p:cNvSpPr>
            <a:spLocks noGrp="1"/>
          </p:cNvSpPr>
          <p:nvPr>
            <p:ph idx="1"/>
          </p:nvPr>
        </p:nvSpPr>
        <p:spPr/>
        <p:txBody>
          <a:bodyPr/>
          <a:lstStyle/>
          <a:p>
            <a:r>
              <a:rPr lang="en-US" dirty="0" smtClean="0"/>
              <a:t>Possible use cases:</a:t>
            </a:r>
          </a:p>
          <a:p>
            <a:pPr lvl="1"/>
            <a:r>
              <a:rPr lang="en-US" dirty="0" smtClean="0"/>
              <a:t>Extending messaging types (IM, SMS etc.)</a:t>
            </a:r>
          </a:p>
          <a:p>
            <a:pPr lvl="1"/>
            <a:r>
              <a:rPr lang="en-US" dirty="0" smtClean="0"/>
              <a:t>Work orders or other process specific activities</a:t>
            </a:r>
          </a:p>
          <a:p>
            <a:r>
              <a:rPr lang="en-US" dirty="0" smtClean="0"/>
              <a:t>Support for all the different activity participant types available in out-of-the-box entity types</a:t>
            </a:r>
          </a:p>
          <a:p>
            <a:pPr lvl="1"/>
            <a:r>
              <a:rPr lang="en-US" dirty="0" smtClean="0"/>
              <a:t>Customer, To, From, Cc, Required, Optional, Resource etc.</a:t>
            </a:r>
          </a:p>
          <a:p>
            <a:r>
              <a:rPr lang="en-US" dirty="0" smtClean="0"/>
              <a:t>Display child record activities in account/opportunity roll-up views</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50</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pic>
        <p:nvPicPr>
          <p:cNvPr id="60418" name="Picture 2" descr="ms-its:C:\CRM2011\sdk\CrmSdk2011Beta.chm::/local/0178387d-5a8c-4b21-9fe4-be3c4f45e07c.gif"/>
          <p:cNvPicPr>
            <a:picLocks noChangeAspect="1" noChangeArrowheads="1"/>
          </p:cNvPicPr>
          <p:nvPr/>
        </p:nvPicPr>
        <p:blipFill>
          <a:blip r:embed="rId2" cstate="print"/>
          <a:srcRect/>
          <a:stretch>
            <a:fillRect/>
          </a:stretch>
        </p:blipFill>
        <p:spPr bwMode="auto">
          <a:xfrm>
            <a:off x="5983163" y="4437112"/>
            <a:ext cx="2981325" cy="1800225"/>
          </a:xfrm>
          <a:prstGeom prst="rect">
            <a:avLst/>
          </a:prstGeom>
          <a:noFill/>
        </p:spPr>
      </p:pic>
      <p:sp>
        <p:nvSpPr>
          <p:cNvPr id="8" name="Tekstikehys 7"/>
          <p:cNvSpPr txBox="1"/>
          <p:nvPr/>
        </p:nvSpPr>
        <p:spPr>
          <a:xfrm>
            <a:off x="4644008" y="6237312"/>
            <a:ext cx="4392488" cy="276999"/>
          </a:xfrm>
          <a:prstGeom prst="rect">
            <a:avLst/>
          </a:prstGeom>
          <a:noFill/>
        </p:spPr>
        <p:txBody>
          <a:bodyPr wrap="square" rtlCol="0">
            <a:spAutoFit/>
          </a:bodyPr>
          <a:lstStyle/>
          <a:p>
            <a:pPr algn="r"/>
            <a:r>
              <a:rPr lang="en-US" sz="1200" i="1" dirty="0" smtClean="0"/>
              <a:t>From Microsoft Dynamics CRM 2011 Beta SDK</a:t>
            </a:r>
            <a:endParaRPr lang="en-US" sz="1200" i="1"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Creating</a:t>
            </a:r>
            <a:r>
              <a:rPr lang="fi-FI" dirty="0" smtClean="0"/>
              <a:t> a </a:t>
            </a:r>
            <a:r>
              <a:rPr lang="fi-FI" dirty="0" err="1" smtClean="0"/>
              <a:t>custom</a:t>
            </a:r>
            <a:r>
              <a:rPr lang="fi-FI" dirty="0" smtClean="0"/>
              <a:t> </a:t>
            </a:r>
            <a:r>
              <a:rPr lang="fi-FI" dirty="0" err="1" smtClean="0"/>
              <a:t>activity</a:t>
            </a:r>
            <a:endParaRPr lang="fi-FI" dirty="0"/>
          </a:p>
        </p:txBody>
      </p:sp>
      <p:pic>
        <p:nvPicPr>
          <p:cNvPr id="102402" name="Picture 2"/>
          <p:cNvPicPr>
            <a:picLocks noChangeAspect="1" noChangeArrowheads="1"/>
          </p:cNvPicPr>
          <p:nvPr/>
        </p:nvPicPr>
        <p:blipFill>
          <a:blip r:embed="rId2" cstate="print"/>
          <a:srcRect/>
          <a:stretch>
            <a:fillRect/>
          </a:stretch>
        </p:blipFill>
        <p:spPr bwMode="auto">
          <a:xfrm>
            <a:off x="251520" y="1700808"/>
            <a:ext cx="4176464" cy="1675305"/>
          </a:xfrm>
          <a:prstGeom prst="rect">
            <a:avLst/>
          </a:prstGeom>
          <a:ln>
            <a:noFill/>
          </a:ln>
          <a:effectLst>
            <a:outerShdw blurRad="292100" dist="139700" dir="2700000" algn="tl" rotWithShape="0">
              <a:srgbClr val="333333">
                <a:alpha val="65000"/>
              </a:srgbClr>
            </a:outerShdw>
          </a:effectLst>
        </p:spPr>
      </p:pic>
      <p:pic>
        <p:nvPicPr>
          <p:cNvPr id="102403" name="Picture 3"/>
          <p:cNvPicPr>
            <a:picLocks noChangeAspect="1" noChangeArrowheads="1"/>
          </p:cNvPicPr>
          <p:nvPr/>
        </p:nvPicPr>
        <p:blipFill>
          <a:blip r:embed="rId3" cstate="print"/>
          <a:srcRect/>
          <a:stretch>
            <a:fillRect/>
          </a:stretch>
        </p:blipFill>
        <p:spPr bwMode="auto">
          <a:xfrm>
            <a:off x="4788024" y="1556792"/>
            <a:ext cx="4160417" cy="5003651"/>
          </a:xfrm>
          <a:prstGeom prst="rect">
            <a:avLst/>
          </a:prstGeom>
          <a:ln>
            <a:noFill/>
          </a:ln>
          <a:effectLst>
            <a:outerShdw blurRad="292100" dist="139700" dir="2700000" algn="tl" rotWithShape="0">
              <a:srgbClr val="333333">
                <a:alpha val="65000"/>
              </a:srgbClr>
            </a:outerShdw>
          </a:effectLst>
        </p:spPr>
      </p:pic>
      <p:sp>
        <p:nvSpPr>
          <p:cNvPr id="5" name="Pyöristetty kuvatekstisuorakulmio 4"/>
          <p:cNvSpPr/>
          <p:nvPr/>
        </p:nvSpPr>
        <p:spPr>
          <a:xfrm>
            <a:off x="467544" y="3645024"/>
            <a:ext cx="2664296" cy="1008112"/>
          </a:xfrm>
          <a:prstGeom prst="wedgeRoundRectCallout">
            <a:avLst>
              <a:gd name="adj1" fmla="val 34441"/>
              <a:gd name="adj2" fmla="val -1213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Define entity type as activity upon creation and set visibility</a:t>
            </a:r>
            <a:endParaRPr lang="en-US"/>
          </a:p>
        </p:txBody>
      </p:sp>
      <p:sp>
        <p:nvSpPr>
          <p:cNvPr id="6" name="Pyöristetty kuvatekstisuorakulmio 5"/>
          <p:cNvSpPr/>
          <p:nvPr/>
        </p:nvSpPr>
        <p:spPr>
          <a:xfrm>
            <a:off x="2123728" y="5013176"/>
            <a:ext cx="2736304" cy="1008112"/>
          </a:xfrm>
          <a:prstGeom prst="wedgeRoundRectCallout">
            <a:avLst>
              <a:gd name="adj1" fmla="val 109014"/>
              <a:gd name="adj2" fmla="val -1719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err="1" smtClean="0"/>
              <a:t>Partylist</a:t>
            </a:r>
            <a:r>
              <a:rPr lang="fi-FI" dirty="0" smtClean="0"/>
              <a:t> </a:t>
            </a:r>
            <a:r>
              <a:rPr lang="fi-FI" dirty="0" err="1" smtClean="0"/>
              <a:t>attributes</a:t>
            </a:r>
            <a:r>
              <a:rPr lang="fi-FI" dirty="0" smtClean="0"/>
              <a:t> </a:t>
            </a:r>
            <a:r>
              <a:rPr lang="fi-FI" dirty="0" err="1" smtClean="0"/>
              <a:t>will</a:t>
            </a:r>
            <a:r>
              <a:rPr lang="fi-FI" dirty="0" smtClean="0"/>
              <a:t> </a:t>
            </a:r>
            <a:r>
              <a:rPr lang="fi-FI" dirty="0" err="1" smtClean="0"/>
              <a:t>be</a:t>
            </a:r>
            <a:r>
              <a:rPr lang="fi-FI" dirty="0" smtClean="0"/>
              <a:t> </a:t>
            </a:r>
            <a:r>
              <a:rPr lang="fi-FI" dirty="0" err="1" smtClean="0"/>
              <a:t>created</a:t>
            </a:r>
            <a:r>
              <a:rPr lang="fi-FI" dirty="0" smtClean="0"/>
              <a:t> for </a:t>
            </a:r>
            <a:r>
              <a:rPr lang="fi-FI" dirty="0" err="1" smtClean="0"/>
              <a:t>each</a:t>
            </a:r>
            <a:r>
              <a:rPr lang="fi-FI" dirty="0" smtClean="0"/>
              <a:t> </a:t>
            </a:r>
            <a:r>
              <a:rPr lang="fi-FI" dirty="0" err="1" smtClean="0"/>
              <a:t>custom</a:t>
            </a:r>
            <a:r>
              <a:rPr lang="fi-FI" dirty="0" smtClean="0"/>
              <a:t> </a:t>
            </a:r>
            <a:r>
              <a:rPr lang="fi-FI" dirty="0" err="1" smtClean="0"/>
              <a:t>entity</a:t>
            </a:r>
            <a:r>
              <a:rPr lang="fi-FI" dirty="0" smtClean="0"/>
              <a:t> </a:t>
            </a:r>
            <a:r>
              <a:rPr lang="fi-FI" dirty="0" err="1" smtClean="0"/>
              <a:t>by</a:t>
            </a:r>
            <a:r>
              <a:rPr lang="fi-FI" dirty="0" smtClean="0"/>
              <a:t> </a:t>
            </a:r>
            <a:r>
              <a:rPr lang="fi-FI" dirty="0" err="1" smtClean="0"/>
              <a:t>default</a:t>
            </a:r>
            <a:endParaRPr lang="fi-FI" dirty="0"/>
          </a:p>
        </p:txBody>
      </p:sp>
      <p:sp>
        <p:nvSpPr>
          <p:cNvPr id="16" name="Päivämäärän paikkamerkki 15"/>
          <p:cNvSpPr>
            <a:spLocks noGrp="1"/>
          </p:cNvSpPr>
          <p:nvPr>
            <p:ph type="dt" sz="half" idx="10"/>
          </p:nvPr>
        </p:nvSpPr>
        <p:spPr/>
        <p:txBody>
          <a:bodyPr/>
          <a:lstStyle/>
          <a:p>
            <a:r>
              <a:rPr lang="fi-FI" smtClean="0"/>
              <a:t>31.10.2010</a:t>
            </a:r>
            <a:endParaRPr lang="fi-FI"/>
          </a:p>
        </p:txBody>
      </p:sp>
      <p:sp>
        <p:nvSpPr>
          <p:cNvPr id="17" name="Dian numeron paikkamerkki 16"/>
          <p:cNvSpPr>
            <a:spLocks noGrp="1"/>
          </p:cNvSpPr>
          <p:nvPr>
            <p:ph type="sldNum" sz="quarter" idx="12"/>
          </p:nvPr>
        </p:nvSpPr>
        <p:spPr/>
        <p:txBody>
          <a:bodyPr/>
          <a:lstStyle/>
          <a:p>
            <a:fld id="{85605777-5A28-4DCA-8121-34AEB87BD8FA}" type="slidenum">
              <a:rPr lang="fi-FI" smtClean="0"/>
              <a:pPr/>
              <a:t>51</a:t>
            </a:fld>
            <a:endParaRPr lang="fi-FI"/>
          </a:p>
        </p:txBody>
      </p:sp>
      <p:sp>
        <p:nvSpPr>
          <p:cNvPr id="18" name="Alatunnisteen paikkamerkki 17"/>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Example of a custom activity</a:t>
            </a:r>
            <a:endParaRPr lang="en-US"/>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52</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a:p>
        </p:txBody>
      </p:sp>
      <p:pic>
        <p:nvPicPr>
          <p:cNvPr id="4098" name="Picture 2"/>
          <p:cNvPicPr>
            <a:picLocks noChangeAspect="1" noChangeArrowheads="1"/>
          </p:cNvPicPr>
          <p:nvPr/>
        </p:nvPicPr>
        <p:blipFill>
          <a:blip r:embed="rId2" cstate="print"/>
          <a:srcRect/>
          <a:stretch>
            <a:fillRect/>
          </a:stretch>
        </p:blipFill>
        <p:spPr bwMode="auto">
          <a:xfrm>
            <a:off x="1691680" y="2348880"/>
            <a:ext cx="6211948" cy="4072776"/>
          </a:xfrm>
          <a:prstGeom prst="rect">
            <a:avLst/>
          </a:prstGeom>
          <a:ln>
            <a:noFill/>
          </a:ln>
          <a:effectLst>
            <a:outerShdw blurRad="292100" dist="139700" dir="2700000" algn="tl" rotWithShape="0">
              <a:srgbClr val="333333">
                <a:alpha val="65000"/>
              </a:srgbClr>
            </a:outerShdw>
          </a:effectLst>
        </p:spPr>
      </p:pic>
      <p:sp>
        <p:nvSpPr>
          <p:cNvPr id="8" name="Pyöristetty kuvatekstisuorakulmio 7"/>
          <p:cNvSpPr/>
          <p:nvPr/>
        </p:nvSpPr>
        <p:spPr>
          <a:xfrm>
            <a:off x="1907704" y="1556792"/>
            <a:ext cx="2016224" cy="648072"/>
          </a:xfrm>
          <a:prstGeom prst="wedgeRoundRectCallout">
            <a:avLst>
              <a:gd name="adj1" fmla="val 49558"/>
              <a:gd name="adj2" fmla="val 1049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 activity to other records</a:t>
            </a:r>
            <a:endParaRPr lang="en-US" dirty="0"/>
          </a:p>
        </p:txBody>
      </p:sp>
      <p:sp>
        <p:nvSpPr>
          <p:cNvPr id="9" name="Pyöristetty kuvatekstisuorakulmio 8"/>
          <p:cNvSpPr/>
          <p:nvPr/>
        </p:nvSpPr>
        <p:spPr>
          <a:xfrm>
            <a:off x="5508104" y="1556792"/>
            <a:ext cx="1656184" cy="648072"/>
          </a:xfrm>
          <a:prstGeom prst="wedgeRoundRectCallout">
            <a:avLst>
              <a:gd name="adj1" fmla="val -37059"/>
              <a:gd name="adj2" fmla="val 103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Send activity to queue</a:t>
            </a:r>
            <a:endParaRPr lang="en-US" dirty="0"/>
          </a:p>
        </p:txBody>
      </p:sp>
      <p:sp>
        <p:nvSpPr>
          <p:cNvPr id="10" name="Pyöristetty kuvatekstisuorakulmio 9"/>
          <p:cNvSpPr/>
          <p:nvPr/>
        </p:nvSpPr>
        <p:spPr>
          <a:xfrm>
            <a:off x="899592" y="4725144"/>
            <a:ext cx="1800200" cy="648072"/>
          </a:xfrm>
          <a:prstGeom prst="wedgeRoundRectCallout">
            <a:avLst>
              <a:gd name="adj1" fmla="val 72213"/>
              <a:gd name="adj2" fmla="val -1286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Manage activity parties</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Managing custom activities</a:t>
            </a:r>
            <a:endParaRPr lang="en-US" dirty="0"/>
          </a:p>
        </p:txBody>
      </p:sp>
      <p:sp>
        <p:nvSpPr>
          <p:cNvPr id="3" name="Päivämäärän paikkamerkki 2"/>
          <p:cNvSpPr>
            <a:spLocks noGrp="1"/>
          </p:cNvSpPr>
          <p:nvPr>
            <p:ph type="dt" sz="half" idx="10"/>
          </p:nvPr>
        </p:nvSpPr>
        <p:spPr/>
        <p:txBody>
          <a:bodyPr/>
          <a:lstStyle/>
          <a:p>
            <a:r>
              <a:rPr lang="fi-FI" smtClean="0"/>
              <a:t>31.10.2010</a:t>
            </a:r>
            <a:endParaRPr lang="fi-FI"/>
          </a:p>
        </p:txBody>
      </p:sp>
      <p:sp>
        <p:nvSpPr>
          <p:cNvPr id="4" name="Alatunnisteen paikkamerkki 3"/>
          <p:cNvSpPr>
            <a:spLocks noGrp="1"/>
          </p:cNvSpPr>
          <p:nvPr>
            <p:ph type="ftr" sz="quarter" idx="11"/>
          </p:nvPr>
        </p:nvSpPr>
        <p:spPr/>
        <p:txBody>
          <a:bodyPr/>
          <a:lstStyle/>
          <a:p>
            <a:r>
              <a:rPr lang="fi-FI" smtClean="0"/>
              <a:t>Microsoft Dynamics CRM 2011 Walkthrough by Jukka Niiranen</a:t>
            </a:r>
            <a:endParaRPr lang="fi-FI"/>
          </a:p>
        </p:txBody>
      </p:sp>
      <p:sp>
        <p:nvSpPr>
          <p:cNvPr id="5" name="Dian numeron paikkamerkki 4"/>
          <p:cNvSpPr>
            <a:spLocks noGrp="1"/>
          </p:cNvSpPr>
          <p:nvPr>
            <p:ph type="sldNum" sz="quarter" idx="12"/>
          </p:nvPr>
        </p:nvSpPr>
        <p:spPr/>
        <p:txBody>
          <a:bodyPr/>
          <a:lstStyle/>
          <a:p>
            <a:fld id="{85605777-5A28-4DCA-8121-34AEB87BD8FA}" type="slidenum">
              <a:rPr lang="fi-FI" smtClean="0"/>
              <a:pPr/>
              <a:t>53</a:t>
            </a:fld>
            <a:endParaRPr lang="fi-FI"/>
          </a:p>
        </p:txBody>
      </p:sp>
      <p:pic>
        <p:nvPicPr>
          <p:cNvPr id="3074" name="Picture 2"/>
          <p:cNvPicPr>
            <a:picLocks noChangeAspect="1" noChangeArrowheads="1"/>
          </p:cNvPicPr>
          <p:nvPr/>
        </p:nvPicPr>
        <p:blipFill>
          <a:blip r:embed="rId2" cstate="print"/>
          <a:srcRect/>
          <a:stretch>
            <a:fillRect/>
          </a:stretch>
        </p:blipFill>
        <p:spPr bwMode="auto">
          <a:xfrm>
            <a:off x="179512" y="1628800"/>
            <a:ext cx="4743450" cy="2371725"/>
          </a:xfrm>
          <a:prstGeom prst="rect">
            <a:avLst/>
          </a:prstGeom>
          <a:ln>
            <a:no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3" cstate="print"/>
          <a:srcRect/>
          <a:stretch>
            <a:fillRect/>
          </a:stretch>
        </p:blipFill>
        <p:spPr bwMode="auto">
          <a:xfrm>
            <a:off x="1691680" y="3501008"/>
            <a:ext cx="7200900" cy="2819400"/>
          </a:xfrm>
          <a:prstGeom prst="rect">
            <a:avLst/>
          </a:prstGeom>
          <a:ln>
            <a:noFill/>
          </a:ln>
          <a:effectLst>
            <a:outerShdw blurRad="292100" dist="139700" dir="2700000" algn="tl" rotWithShape="0">
              <a:srgbClr val="333333">
                <a:alpha val="65000"/>
              </a:srgbClr>
            </a:outerShdw>
          </a:effectLst>
        </p:spPr>
      </p:pic>
      <p:sp>
        <p:nvSpPr>
          <p:cNvPr id="8" name="Pyöristetty kuvatekstisuorakulmio 7"/>
          <p:cNvSpPr/>
          <p:nvPr/>
        </p:nvSpPr>
        <p:spPr>
          <a:xfrm>
            <a:off x="5580112" y="1700808"/>
            <a:ext cx="1800200" cy="648072"/>
          </a:xfrm>
          <a:prstGeom prst="wedgeRoundRectCallout">
            <a:avLst>
              <a:gd name="adj1" fmla="val -102922"/>
              <a:gd name="adj2" fmla="val 902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related activities</a:t>
            </a:r>
            <a:endParaRPr lang="en-US" dirty="0"/>
          </a:p>
        </p:txBody>
      </p:sp>
      <p:sp>
        <p:nvSpPr>
          <p:cNvPr id="9" name="Pyöristetty kuvatekstisuorakulmio 8"/>
          <p:cNvSpPr/>
          <p:nvPr/>
        </p:nvSpPr>
        <p:spPr>
          <a:xfrm>
            <a:off x="179512" y="4653136"/>
            <a:ext cx="1368152" cy="648072"/>
          </a:xfrm>
          <a:prstGeom prst="wedgeRoundRectCallout">
            <a:avLst>
              <a:gd name="adj1" fmla="val 72965"/>
              <a:gd name="adj2" fmla="val -302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 open activities</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Queue enhancements</a:t>
            </a:r>
            <a:endParaRPr lang="en-US" dirty="0"/>
          </a:p>
        </p:txBody>
      </p:sp>
      <p:sp>
        <p:nvSpPr>
          <p:cNvPr id="3" name="Tekstin paikkamerkki 2"/>
          <p:cNvSpPr>
            <a:spLocks noGrp="1"/>
          </p:cNvSpPr>
          <p:nvPr>
            <p:ph type="body" idx="1"/>
          </p:nvPr>
        </p:nvSpPr>
        <p:spPr/>
        <p:txBody>
          <a:bodyPr/>
          <a:lstStyle/>
          <a:p>
            <a:endParaRPr lang="en-US"/>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54</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Queues in CRM 2011</a:t>
            </a:r>
            <a:endParaRPr lang="en-US" dirty="0"/>
          </a:p>
        </p:txBody>
      </p:sp>
      <p:sp>
        <p:nvSpPr>
          <p:cNvPr id="3" name="Sisällön paikkamerkki 2"/>
          <p:cNvSpPr>
            <a:spLocks noGrp="1"/>
          </p:cNvSpPr>
          <p:nvPr>
            <p:ph idx="1"/>
          </p:nvPr>
        </p:nvSpPr>
        <p:spPr>
          <a:xfrm>
            <a:off x="304800" y="1600200"/>
            <a:ext cx="8534400" cy="1972816"/>
          </a:xfrm>
        </p:spPr>
        <p:txBody>
          <a:bodyPr>
            <a:normAutofit fontScale="92500"/>
          </a:bodyPr>
          <a:lstStyle/>
          <a:p>
            <a:r>
              <a:rPr lang="en-US" dirty="0" smtClean="0"/>
              <a:t>All customizable entities can be enabled for queues</a:t>
            </a:r>
          </a:p>
          <a:p>
            <a:r>
              <a:rPr lang="en-US" dirty="0" smtClean="0"/>
              <a:t>By default, queues are automatically generated for users, teams and business units</a:t>
            </a:r>
          </a:p>
          <a:p>
            <a:pPr lvl="1"/>
            <a:r>
              <a:rPr lang="en-US" dirty="0" smtClean="0"/>
              <a:t>All of these can also be used for managing user rights</a:t>
            </a:r>
          </a:p>
        </p:txBody>
      </p:sp>
      <p:pic>
        <p:nvPicPr>
          <p:cNvPr id="6146" name="Picture 2"/>
          <p:cNvPicPr>
            <a:picLocks noChangeAspect="1" noChangeArrowheads="1"/>
          </p:cNvPicPr>
          <p:nvPr/>
        </p:nvPicPr>
        <p:blipFill>
          <a:blip r:embed="rId2" cstate="print"/>
          <a:srcRect/>
          <a:stretch>
            <a:fillRect/>
          </a:stretch>
        </p:blipFill>
        <p:spPr bwMode="auto">
          <a:xfrm>
            <a:off x="812488" y="3573016"/>
            <a:ext cx="7791960" cy="2777416"/>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55</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Adding record to queue</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499992" y="1628800"/>
            <a:ext cx="4090602" cy="2714253"/>
          </a:xfrm>
          <a:prstGeom prst="rect">
            <a:avLst/>
          </a:prstGeom>
          <a:ln>
            <a:no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3" cstate="print"/>
          <a:srcRect/>
          <a:stretch>
            <a:fillRect/>
          </a:stretch>
        </p:blipFill>
        <p:spPr bwMode="auto">
          <a:xfrm>
            <a:off x="323528" y="4725144"/>
            <a:ext cx="5753100" cy="1571625"/>
          </a:xfrm>
          <a:prstGeom prst="rect">
            <a:avLst/>
          </a:prstGeom>
          <a:ln>
            <a:noFill/>
          </a:ln>
          <a:effectLst>
            <a:outerShdw blurRad="292100" dist="139700" dir="2700000" algn="tl" rotWithShape="0">
              <a:srgbClr val="333333">
                <a:alpha val="65000"/>
              </a:srgbClr>
            </a:outerShdw>
          </a:effectLst>
        </p:spPr>
      </p:pic>
      <p:sp>
        <p:nvSpPr>
          <p:cNvPr id="5" name="Pyöristetty kuvatekstisuorakulmio 4"/>
          <p:cNvSpPr/>
          <p:nvPr/>
        </p:nvSpPr>
        <p:spPr>
          <a:xfrm>
            <a:off x="1907704" y="1700808"/>
            <a:ext cx="2232248" cy="720080"/>
          </a:xfrm>
          <a:prstGeom prst="wedgeRoundRectCallout">
            <a:avLst>
              <a:gd name="adj1" fmla="val 183710"/>
              <a:gd name="adj2" fmla="val 155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Manually add records to queue</a:t>
            </a:r>
            <a:endParaRPr lang="en-US" dirty="0"/>
          </a:p>
        </p:txBody>
      </p:sp>
      <p:sp>
        <p:nvSpPr>
          <p:cNvPr id="6" name="Pyöristetty kuvatekstisuorakulmio 5"/>
          <p:cNvSpPr/>
          <p:nvPr/>
        </p:nvSpPr>
        <p:spPr>
          <a:xfrm>
            <a:off x="1331640" y="2924944"/>
            <a:ext cx="2232248" cy="1512168"/>
          </a:xfrm>
          <a:prstGeom prst="wedgeRoundRectCallout">
            <a:avLst>
              <a:gd name="adj1" fmla="val -63350"/>
              <a:gd name="adj2" fmla="val 1519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 all created &amp; assigned records to appear in owner’s queue automatically</a:t>
            </a:r>
            <a:endParaRPr lang="en-US" dirty="0"/>
          </a:p>
        </p:txBody>
      </p:sp>
      <p:sp>
        <p:nvSpPr>
          <p:cNvPr id="16" name="Päivämäärän paikkamerkki 15"/>
          <p:cNvSpPr>
            <a:spLocks noGrp="1"/>
          </p:cNvSpPr>
          <p:nvPr>
            <p:ph type="dt" sz="half" idx="10"/>
          </p:nvPr>
        </p:nvSpPr>
        <p:spPr/>
        <p:txBody>
          <a:bodyPr/>
          <a:lstStyle/>
          <a:p>
            <a:r>
              <a:rPr lang="fi-FI" smtClean="0"/>
              <a:t>31.10.2010</a:t>
            </a:r>
            <a:endParaRPr lang="fi-FI"/>
          </a:p>
        </p:txBody>
      </p:sp>
      <p:sp>
        <p:nvSpPr>
          <p:cNvPr id="17" name="Dian numeron paikkamerkki 16"/>
          <p:cNvSpPr>
            <a:spLocks noGrp="1"/>
          </p:cNvSpPr>
          <p:nvPr>
            <p:ph type="sldNum" sz="quarter" idx="12"/>
          </p:nvPr>
        </p:nvSpPr>
        <p:spPr/>
        <p:txBody>
          <a:bodyPr/>
          <a:lstStyle/>
          <a:p>
            <a:fld id="{85605777-5A28-4DCA-8121-34AEB87BD8FA}" type="slidenum">
              <a:rPr lang="fi-FI" smtClean="0"/>
              <a:pPr/>
              <a:t>56</a:t>
            </a:fld>
            <a:endParaRPr lang="fi-FI"/>
          </a:p>
        </p:txBody>
      </p:sp>
      <p:sp>
        <p:nvSpPr>
          <p:cNvPr id="18" name="Alatunnisteen paikkamerkki 17"/>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Actions on queue items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4716016" y="1844824"/>
            <a:ext cx="4019550" cy="2857500"/>
          </a:xfrm>
          <a:prstGeom prst="rect">
            <a:avLst/>
          </a:prstGeom>
          <a:ln>
            <a:noFill/>
          </a:ln>
          <a:effectLst>
            <a:outerShdw blurRad="292100" dist="139700" dir="2700000" algn="tl" rotWithShape="0">
              <a:srgbClr val="333333">
                <a:alpha val="65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323528" y="1844824"/>
            <a:ext cx="3962400" cy="2847975"/>
          </a:xfrm>
          <a:prstGeom prst="rect">
            <a:avLst/>
          </a:prstGeom>
          <a:ln>
            <a:noFill/>
          </a:ln>
          <a:effectLst>
            <a:outerShdw blurRad="292100" dist="139700" dir="2700000" algn="tl" rotWithShape="0">
              <a:srgbClr val="333333">
                <a:alpha val="65000"/>
              </a:srgbClr>
            </a:outerShdw>
          </a:effectLst>
        </p:spPr>
      </p:pic>
      <p:pic>
        <p:nvPicPr>
          <p:cNvPr id="5124" name="Picture 4"/>
          <p:cNvPicPr>
            <a:picLocks noChangeAspect="1" noChangeArrowheads="1"/>
          </p:cNvPicPr>
          <p:nvPr/>
        </p:nvPicPr>
        <p:blipFill>
          <a:blip r:embed="rId4" cstate="print"/>
          <a:srcRect/>
          <a:stretch>
            <a:fillRect/>
          </a:stretch>
        </p:blipFill>
        <p:spPr bwMode="auto">
          <a:xfrm>
            <a:off x="2987824" y="4221088"/>
            <a:ext cx="3257550" cy="2105025"/>
          </a:xfrm>
          <a:prstGeom prst="rect">
            <a:avLst/>
          </a:prstGeom>
          <a:ln>
            <a:noFill/>
          </a:ln>
          <a:effectLst>
            <a:outerShdw blurRad="292100" dist="139700" dir="2700000" algn="tl" rotWithShape="0">
              <a:srgbClr val="333333">
                <a:alpha val="65000"/>
              </a:srgbClr>
            </a:outerShdw>
          </a:effectLst>
        </p:spPr>
      </p:pic>
      <p:sp>
        <p:nvSpPr>
          <p:cNvPr id="15" name="Päivämäärän paikkamerkki 14"/>
          <p:cNvSpPr>
            <a:spLocks noGrp="1"/>
          </p:cNvSpPr>
          <p:nvPr>
            <p:ph type="dt" sz="half" idx="10"/>
          </p:nvPr>
        </p:nvSpPr>
        <p:spPr/>
        <p:txBody>
          <a:bodyPr/>
          <a:lstStyle/>
          <a:p>
            <a:r>
              <a:rPr lang="fi-FI" smtClean="0"/>
              <a:t>31.10.2010</a:t>
            </a:r>
            <a:endParaRPr lang="fi-FI"/>
          </a:p>
        </p:txBody>
      </p:sp>
      <p:sp>
        <p:nvSpPr>
          <p:cNvPr id="16" name="Dian numeron paikkamerkki 15"/>
          <p:cNvSpPr>
            <a:spLocks noGrp="1"/>
          </p:cNvSpPr>
          <p:nvPr>
            <p:ph type="sldNum" sz="quarter" idx="12"/>
          </p:nvPr>
        </p:nvSpPr>
        <p:spPr/>
        <p:txBody>
          <a:bodyPr/>
          <a:lstStyle/>
          <a:p>
            <a:fld id="{85605777-5A28-4DCA-8121-34AEB87BD8FA}" type="slidenum">
              <a:rPr lang="fi-FI" smtClean="0"/>
              <a:pPr/>
              <a:t>57</a:t>
            </a:fld>
            <a:endParaRPr lang="fi-FI"/>
          </a:p>
        </p:txBody>
      </p:sp>
      <p:sp>
        <p:nvSpPr>
          <p:cNvPr id="17" name="Alatunnisteen paikkamerkki 16"/>
          <p:cNvSpPr>
            <a:spLocks noGrp="1"/>
          </p:cNvSpPr>
          <p:nvPr>
            <p:ph type="ftr" sz="quarter" idx="11"/>
          </p:nvPr>
        </p:nvSpPr>
        <p:spPr/>
        <p:txBody>
          <a:bodyPr/>
          <a:lstStyle/>
          <a:p>
            <a:r>
              <a:rPr lang="fi-FI" smtClean="0"/>
              <a:t>Microsoft Dynamics CRM 2011 Walkthrough by Jukka Niiranen</a:t>
            </a:r>
            <a:endParaRPr lang="fi-FI"/>
          </a:p>
        </p:txBody>
      </p:sp>
      <p:sp>
        <p:nvSpPr>
          <p:cNvPr id="9" name="Pyöristetty kuvatekstisuorakulmio 8"/>
          <p:cNvSpPr/>
          <p:nvPr/>
        </p:nvSpPr>
        <p:spPr>
          <a:xfrm>
            <a:off x="251520" y="5157192"/>
            <a:ext cx="1872208" cy="936104"/>
          </a:xfrm>
          <a:prstGeom prst="wedgeRoundRectCallout">
            <a:avLst>
              <a:gd name="adj1" fmla="val 26061"/>
              <a:gd name="adj2" fmla="val -2404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Declare who is working on the queue item</a:t>
            </a:r>
            <a:endParaRPr lang="en-US" dirty="0"/>
          </a:p>
        </p:txBody>
      </p:sp>
      <p:sp>
        <p:nvSpPr>
          <p:cNvPr id="10" name="Pyöristetty kuvatekstisuorakulmio 9"/>
          <p:cNvSpPr/>
          <p:nvPr/>
        </p:nvSpPr>
        <p:spPr>
          <a:xfrm>
            <a:off x="6660232" y="5157192"/>
            <a:ext cx="2088232" cy="936104"/>
          </a:xfrm>
          <a:prstGeom prst="wedgeRoundRectCallout">
            <a:avLst>
              <a:gd name="adj1" fmla="val -38762"/>
              <a:gd name="adj2" fmla="val -1681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Release queue items without completing them</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Queue item entity</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251520" y="1628800"/>
            <a:ext cx="7591425" cy="3143250"/>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a:p>
        </p:txBody>
      </p:sp>
      <p:sp>
        <p:nvSpPr>
          <p:cNvPr id="15" name="Dian numeron paikkamerkki 14"/>
          <p:cNvSpPr>
            <a:spLocks noGrp="1"/>
          </p:cNvSpPr>
          <p:nvPr>
            <p:ph type="sldNum" sz="quarter" idx="12"/>
          </p:nvPr>
        </p:nvSpPr>
        <p:spPr/>
        <p:txBody>
          <a:bodyPr/>
          <a:lstStyle/>
          <a:p>
            <a:fld id="{85605777-5A28-4DCA-8121-34AEB87BD8FA}" type="slidenum">
              <a:rPr lang="fi-FI" smtClean="0"/>
              <a:pPr/>
              <a:t>58</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a:p>
        </p:txBody>
      </p:sp>
      <p:pic>
        <p:nvPicPr>
          <p:cNvPr id="6146" name="Picture 2"/>
          <p:cNvPicPr>
            <a:picLocks noChangeAspect="1" noChangeArrowheads="1"/>
          </p:cNvPicPr>
          <p:nvPr/>
        </p:nvPicPr>
        <p:blipFill>
          <a:blip r:embed="rId3" cstate="print"/>
          <a:srcRect/>
          <a:stretch>
            <a:fillRect/>
          </a:stretch>
        </p:blipFill>
        <p:spPr bwMode="auto">
          <a:xfrm>
            <a:off x="4932040" y="5085184"/>
            <a:ext cx="3637110" cy="1152128"/>
          </a:xfrm>
          <a:prstGeom prst="rect">
            <a:avLst/>
          </a:prstGeom>
          <a:ln>
            <a:noFill/>
          </a:ln>
          <a:effectLst>
            <a:outerShdw blurRad="292100" dist="139700" dir="2700000" algn="tl" rotWithShape="0">
              <a:srgbClr val="333333">
                <a:alpha val="65000"/>
              </a:srgbClr>
            </a:outerShdw>
          </a:effectLst>
        </p:spPr>
      </p:pic>
      <p:sp>
        <p:nvSpPr>
          <p:cNvPr id="9" name="Pyöristetty kuvatekstisuorakulmio 8"/>
          <p:cNvSpPr/>
          <p:nvPr/>
        </p:nvSpPr>
        <p:spPr>
          <a:xfrm>
            <a:off x="251520" y="5157192"/>
            <a:ext cx="3096344" cy="936104"/>
          </a:xfrm>
          <a:prstGeom prst="wedgeRoundRectCallout">
            <a:avLst>
              <a:gd name="adj1" fmla="val 100813"/>
              <a:gd name="adj2" fmla="val -124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Workflows can be triggered based on queue item creation / update</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Multiple</a:t>
            </a:r>
            <a:r>
              <a:rPr lang="fi-FI" dirty="0" smtClean="0"/>
              <a:t> </a:t>
            </a:r>
            <a:r>
              <a:rPr lang="fi-FI" dirty="0" err="1" smtClean="0"/>
              <a:t>forms</a:t>
            </a:r>
            <a:r>
              <a:rPr lang="fi-FI" dirty="0" smtClean="0"/>
              <a:t> per </a:t>
            </a:r>
            <a:r>
              <a:rPr lang="fi-FI" dirty="0" err="1" smtClean="0"/>
              <a:t>entity</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59</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Drag &amp; drop form editing</a:t>
            </a:r>
            <a:endParaRPr lang="en-US"/>
          </a:p>
        </p:txBody>
      </p:sp>
      <p:pic>
        <p:nvPicPr>
          <p:cNvPr id="2050" name="Picture 2" descr="C:\Users\Jukka\Desktop\Blogging\CRM_2011_Form_Customization.jpg"/>
          <p:cNvPicPr>
            <a:picLocks noChangeAspect="1" noChangeArrowheads="1"/>
          </p:cNvPicPr>
          <p:nvPr/>
        </p:nvPicPr>
        <p:blipFill>
          <a:blip r:embed="rId2" cstate="print"/>
          <a:srcRect/>
          <a:stretch>
            <a:fillRect/>
          </a:stretch>
        </p:blipFill>
        <p:spPr bwMode="auto">
          <a:xfrm>
            <a:off x="3275856" y="2708920"/>
            <a:ext cx="5004607" cy="3648844"/>
          </a:xfrm>
          <a:prstGeom prst="rect">
            <a:avLst/>
          </a:prstGeom>
          <a:ln>
            <a:noFill/>
          </a:ln>
          <a:effectLst>
            <a:outerShdw blurRad="292100" dist="139700" dir="2700000" algn="tl" rotWithShape="0">
              <a:srgbClr val="333333">
                <a:alpha val="65000"/>
              </a:srgbClr>
            </a:outerShdw>
          </a:effectLst>
        </p:spPr>
      </p:pic>
      <p:sp>
        <p:nvSpPr>
          <p:cNvPr id="4" name="Pyöristetty kuvatekstisuorakulmio 3"/>
          <p:cNvSpPr/>
          <p:nvPr/>
        </p:nvSpPr>
        <p:spPr>
          <a:xfrm>
            <a:off x="251520" y="1772816"/>
            <a:ext cx="2664296" cy="1224136"/>
          </a:xfrm>
          <a:prstGeom prst="wedgeRoundRectCallout">
            <a:avLst>
              <a:gd name="adj1" fmla="val 64418"/>
              <a:gd name="adj2" fmla="val 842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Field Explorer lists available fields and allows creation of new attributes</a:t>
            </a:r>
            <a:endParaRPr lang="en-US" dirty="0"/>
          </a:p>
        </p:txBody>
      </p:sp>
      <p:sp>
        <p:nvSpPr>
          <p:cNvPr id="5" name="Pyöristetty kuvatekstisuorakulmio 4"/>
          <p:cNvSpPr/>
          <p:nvPr/>
        </p:nvSpPr>
        <p:spPr>
          <a:xfrm>
            <a:off x="179512" y="4149080"/>
            <a:ext cx="2664296" cy="720080"/>
          </a:xfrm>
          <a:prstGeom prst="wedgeRoundRectCallout">
            <a:avLst>
              <a:gd name="adj1" fmla="val 66206"/>
              <a:gd name="adj2" fmla="val 815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Drag fields directly to the form</a:t>
            </a:r>
            <a:endParaRPr lang="en-US" dirty="0"/>
          </a:p>
        </p:txBody>
      </p:sp>
      <p:sp>
        <p:nvSpPr>
          <p:cNvPr id="6" name="Pyöristetty kuvatekstisuorakulmio 5"/>
          <p:cNvSpPr/>
          <p:nvPr/>
        </p:nvSpPr>
        <p:spPr>
          <a:xfrm>
            <a:off x="6228184" y="2492896"/>
            <a:ext cx="2664296" cy="936104"/>
          </a:xfrm>
          <a:prstGeom prst="wedgeRoundRectCallout">
            <a:avLst>
              <a:gd name="adj1" fmla="val -32465"/>
              <a:gd name="adj2" fmla="val 1381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Arrange fields by dragging, remove by pressing Delete</a:t>
            </a:r>
            <a:endParaRPr lang="en-US" dirty="0"/>
          </a:p>
        </p:txBody>
      </p:sp>
      <p:sp>
        <p:nvSpPr>
          <p:cNvPr id="16" name="Päivämäärän paikkamerkki 15"/>
          <p:cNvSpPr>
            <a:spLocks noGrp="1"/>
          </p:cNvSpPr>
          <p:nvPr>
            <p:ph type="dt" sz="half" idx="10"/>
          </p:nvPr>
        </p:nvSpPr>
        <p:spPr/>
        <p:txBody>
          <a:bodyPr/>
          <a:lstStyle/>
          <a:p>
            <a:r>
              <a:rPr lang="fi-FI" smtClean="0"/>
              <a:t>31.10.2010</a:t>
            </a:r>
            <a:endParaRPr lang="fi-FI"/>
          </a:p>
        </p:txBody>
      </p:sp>
      <p:sp>
        <p:nvSpPr>
          <p:cNvPr id="17" name="Dian numeron paikkamerkki 16"/>
          <p:cNvSpPr>
            <a:spLocks noGrp="1"/>
          </p:cNvSpPr>
          <p:nvPr>
            <p:ph type="sldNum" sz="quarter" idx="12"/>
          </p:nvPr>
        </p:nvSpPr>
        <p:spPr/>
        <p:txBody>
          <a:bodyPr/>
          <a:lstStyle/>
          <a:p>
            <a:fld id="{85605777-5A28-4DCA-8121-34AEB87BD8FA}" type="slidenum">
              <a:rPr lang="fi-FI" smtClean="0"/>
              <a:pPr/>
              <a:t>6</a:t>
            </a:fld>
            <a:endParaRPr lang="fi-FI"/>
          </a:p>
        </p:txBody>
      </p:sp>
      <p:sp>
        <p:nvSpPr>
          <p:cNvPr id="18" name="Alatunnisteen paikkamerkki 17"/>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Role based forms</a:t>
            </a:r>
            <a:endParaRPr lang="en-US"/>
          </a:p>
        </p:txBody>
      </p:sp>
      <p:sp>
        <p:nvSpPr>
          <p:cNvPr id="3" name="Sisällön paikkamerkki 2"/>
          <p:cNvSpPr>
            <a:spLocks noGrp="1"/>
          </p:cNvSpPr>
          <p:nvPr>
            <p:ph idx="1"/>
          </p:nvPr>
        </p:nvSpPr>
        <p:spPr/>
        <p:txBody>
          <a:bodyPr/>
          <a:lstStyle/>
          <a:p>
            <a:r>
              <a:rPr lang="en-US" dirty="0" smtClean="0"/>
              <a:t>Entities can now have more than one form</a:t>
            </a:r>
          </a:p>
          <a:p>
            <a:r>
              <a:rPr lang="en-US" dirty="0" smtClean="0"/>
              <a:t>Existing forms can be copied to create variations</a:t>
            </a:r>
          </a:p>
          <a:p>
            <a:r>
              <a:rPr lang="en-US" dirty="0" smtClean="0"/>
              <a:t>The form presented to a user is determined by the security roles assigned to available forms</a:t>
            </a:r>
          </a:p>
          <a:p>
            <a:r>
              <a:rPr lang="en-US" dirty="0" smtClean="0"/>
              <a:t>No support for ”rule based forms”, i.e. showing a form based on entity variable data</a:t>
            </a:r>
          </a:p>
          <a:p>
            <a:pPr lvl="1"/>
            <a:r>
              <a:rPr lang="en-US" dirty="0" smtClean="0"/>
              <a:t>Show/hide scripts still needed to achieve the functionality</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60</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Managing form security roles</a:t>
            </a:r>
            <a:endParaRPr lang="en-US" dirty="0"/>
          </a:p>
        </p:txBody>
      </p:sp>
      <p:sp>
        <p:nvSpPr>
          <p:cNvPr id="12" name="Päivämäärän paikkamerkki 11"/>
          <p:cNvSpPr>
            <a:spLocks noGrp="1"/>
          </p:cNvSpPr>
          <p:nvPr>
            <p:ph type="dt" sz="half" idx="10"/>
          </p:nvPr>
        </p:nvSpPr>
        <p:spPr/>
        <p:txBody>
          <a:bodyPr/>
          <a:lstStyle/>
          <a:p>
            <a:r>
              <a:rPr lang="fi-FI" smtClean="0"/>
              <a:t>31.10.2010</a:t>
            </a:r>
            <a:endParaRPr lang="fi-FI"/>
          </a:p>
        </p:txBody>
      </p:sp>
      <p:sp>
        <p:nvSpPr>
          <p:cNvPr id="13" name="Dian numeron paikkamerkki 12"/>
          <p:cNvSpPr>
            <a:spLocks noGrp="1"/>
          </p:cNvSpPr>
          <p:nvPr>
            <p:ph type="sldNum" sz="quarter" idx="12"/>
          </p:nvPr>
        </p:nvSpPr>
        <p:spPr/>
        <p:txBody>
          <a:bodyPr/>
          <a:lstStyle/>
          <a:p>
            <a:fld id="{85605777-5A28-4DCA-8121-34AEB87BD8FA}" type="slidenum">
              <a:rPr lang="fi-FI" smtClean="0"/>
              <a:pPr/>
              <a:t>61</a:t>
            </a:fld>
            <a:endParaRPr lang="fi-FI"/>
          </a:p>
        </p:txBody>
      </p:sp>
      <p:sp>
        <p:nvSpPr>
          <p:cNvPr id="14" name="Alatunnisteen paikkamerkki 13"/>
          <p:cNvSpPr>
            <a:spLocks noGrp="1"/>
          </p:cNvSpPr>
          <p:nvPr>
            <p:ph type="ftr" sz="quarter" idx="11"/>
          </p:nvPr>
        </p:nvSpPr>
        <p:spPr/>
        <p:txBody>
          <a:bodyPr/>
          <a:lstStyle/>
          <a:p>
            <a:r>
              <a:rPr lang="fi-FI" smtClean="0"/>
              <a:t>Microsoft Dynamics CRM 2011 Walkthrough by Jukka Niiranen</a:t>
            </a:r>
            <a:endParaRPr lang="fi-FI"/>
          </a:p>
        </p:txBody>
      </p:sp>
      <p:pic>
        <p:nvPicPr>
          <p:cNvPr id="49153" name="Picture 1"/>
          <p:cNvPicPr>
            <a:picLocks noChangeAspect="1" noChangeArrowheads="1"/>
          </p:cNvPicPr>
          <p:nvPr/>
        </p:nvPicPr>
        <p:blipFill>
          <a:blip r:embed="rId2" cstate="print"/>
          <a:srcRect/>
          <a:stretch>
            <a:fillRect/>
          </a:stretch>
        </p:blipFill>
        <p:spPr bwMode="auto">
          <a:xfrm>
            <a:off x="611560" y="1772816"/>
            <a:ext cx="4715761" cy="4461520"/>
          </a:xfrm>
          <a:prstGeom prst="rect">
            <a:avLst/>
          </a:prstGeom>
          <a:ln>
            <a:noFill/>
          </a:ln>
          <a:effectLst>
            <a:outerShdw blurRad="292100" dist="139700" dir="2700000" algn="tl" rotWithShape="0">
              <a:srgbClr val="333333">
                <a:alpha val="65000"/>
              </a:srgbClr>
            </a:outerShdw>
          </a:effectLst>
        </p:spPr>
      </p:pic>
      <p:sp>
        <p:nvSpPr>
          <p:cNvPr id="7" name="Pyöristetty kuvatekstisuorakulmio 6"/>
          <p:cNvSpPr/>
          <p:nvPr/>
        </p:nvSpPr>
        <p:spPr>
          <a:xfrm>
            <a:off x="5580112" y="3212976"/>
            <a:ext cx="2664296" cy="1008112"/>
          </a:xfrm>
          <a:prstGeom prst="wedgeRoundRectCallout">
            <a:avLst>
              <a:gd name="adj1" fmla="val -118572"/>
              <a:gd name="adj2" fmla="val 727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Determine security roles that are allowed to view the form</a:t>
            </a:r>
            <a:endParaRPr lang="en-US" dirty="0"/>
          </a:p>
        </p:txBody>
      </p:sp>
      <p:sp>
        <p:nvSpPr>
          <p:cNvPr id="8" name="Pyöristetty kuvatekstisuorakulmio 7"/>
          <p:cNvSpPr/>
          <p:nvPr/>
        </p:nvSpPr>
        <p:spPr>
          <a:xfrm>
            <a:off x="4716016" y="5517232"/>
            <a:ext cx="2808312" cy="720080"/>
          </a:xfrm>
          <a:prstGeom prst="wedgeRoundRectCallout">
            <a:avLst>
              <a:gd name="adj1" fmla="val -117894"/>
              <a:gd name="adj2" fmla="val 251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 fallback form when no matching roles found</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Managing form order</a:t>
            </a:r>
            <a:endParaRPr lang="en-US"/>
          </a:p>
        </p:txBody>
      </p:sp>
      <p:sp>
        <p:nvSpPr>
          <p:cNvPr id="3" name="Päivämäärän paikkamerkki 2"/>
          <p:cNvSpPr>
            <a:spLocks noGrp="1"/>
          </p:cNvSpPr>
          <p:nvPr>
            <p:ph type="dt" sz="half" idx="10"/>
          </p:nvPr>
        </p:nvSpPr>
        <p:spPr/>
        <p:txBody>
          <a:bodyPr/>
          <a:lstStyle/>
          <a:p>
            <a:r>
              <a:rPr lang="fi-FI" smtClean="0"/>
              <a:t>31.10.2010</a:t>
            </a:r>
            <a:endParaRPr lang="fi-FI"/>
          </a:p>
        </p:txBody>
      </p:sp>
      <p:sp>
        <p:nvSpPr>
          <p:cNvPr id="4" name="Alatunnisteen paikkamerkki 3"/>
          <p:cNvSpPr>
            <a:spLocks noGrp="1"/>
          </p:cNvSpPr>
          <p:nvPr>
            <p:ph type="ftr" sz="quarter" idx="11"/>
          </p:nvPr>
        </p:nvSpPr>
        <p:spPr/>
        <p:txBody>
          <a:bodyPr/>
          <a:lstStyle/>
          <a:p>
            <a:r>
              <a:rPr lang="fi-FI" smtClean="0"/>
              <a:t>Microsoft Dynamics CRM 2011 Walkthrough by Jukka Niiranen</a:t>
            </a:r>
            <a:endParaRPr lang="fi-FI"/>
          </a:p>
        </p:txBody>
      </p:sp>
      <p:sp>
        <p:nvSpPr>
          <p:cNvPr id="5" name="Dian numeron paikkamerkki 4"/>
          <p:cNvSpPr>
            <a:spLocks noGrp="1"/>
          </p:cNvSpPr>
          <p:nvPr>
            <p:ph type="sldNum" sz="quarter" idx="12"/>
          </p:nvPr>
        </p:nvSpPr>
        <p:spPr/>
        <p:txBody>
          <a:bodyPr/>
          <a:lstStyle/>
          <a:p>
            <a:fld id="{85605777-5A28-4DCA-8121-34AEB87BD8FA}" type="slidenum">
              <a:rPr lang="fi-FI" smtClean="0"/>
              <a:pPr/>
              <a:t>62</a:t>
            </a:fld>
            <a:endParaRPr lang="fi-FI"/>
          </a:p>
        </p:txBody>
      </p:sp>
      <p:pic>
        <p:nvPicPr>
          <p:cNvPr id="193538" name="Picture 2"/>
          <p:cNvPicPr>
            <a:picLocks noChangeAspect="1" noChangeArrowheads="1"/>
          </p:cNvPicPr>
          <p:nvPr/>
        </p:nvPicPr>
        <p:blipFill>
          <a:blip r:embed="rId2" cstate="print"/>
          <a:srcRect/>
          <a:stretch>
            <a:fillRect/>
          </a:stretch>
        </p:blipFill>
        <p:spPr bwMode="auto">
          <a:xfrm>
            <a:off x="467544" y="2352253"/>
            <a:ext cx="7791450" cy="4029075"/>
          </a:xfrm>
          <a:prstGeom prst="rect">
            <a:avLst/>
          </a:prstGeom>
          <a:ln>
            <a:noFill/>
          </a:ln>
          <a:effectLst>
            <a:outerShdw blurRad="292100" dist="139700" dir="2700000" algn="tl" rotWithShape="0">
              <a:srgbClr val="333333">
                <a:alpha val="65000"/>
              </a:srgbClr>
            </a:outerShdw>
          </a:effectLst>
        </p:spPr>
      </p:pic>
      <p:sp>
        <p:nvSpPr>
          <p:cNvPr id="7" name="Pyöristetty kuvatekstisuorakulmio 6"/>
          <p:cNvSpPr/>
          <p:nvPr/>
        </p:nvSpPr>
        <p:spPr>
          <a:xfrm>
            <a:off x="5724128" y="1772816"/>
            <a:ext cx="3096344" cy="936104"/>
          </a:xfrm>
          <a:prstGeom prst="wedgeRoundRectCallout">
            <a:avLst>
              <a:gd name="adj1" fmla="val -61292"/>
              <a:gd name="adj2" fmla="val 993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Define form display priority order when roles allow viewing multiple forms</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Form selector</a:t>
            </a:r>
            <a:endParaRPr lang="en-US"/>
          </a:p>
        </p:txBody>
      </p:sp>
      <p:sp>
        <p:nvSpPr>
          <p:cNvPr id="3" name="Sisällön paikkamerkki 2"/>
          <p:cNvSpPr>
            <a:spLocks noGrp="1"/>
          </p:cNvSpPr>
          <p:nvPr>
            <p:ph idx="1"/>
          </p:nvPr>
        </p:nvSpPr>
        <p:spPr>
          <a:xfrm>
            <a:off x="304800" y="1600200"/>
            <a:ext cx="4051176" cy="4781128"/>
          </a:xfrm>
        </p:spPr>
        <p:txBody>
          <a:bodyPr/>
          <a:lstStyle/>
          <a:p>
            <a:r>
              <a:rPr lang="en-US" smtClean="0"/>
              <a:t>When a user has the security roles that allow viewing more than one form, a form selector will be shown</a:t>
            </a:r>
          </a:p>
          <a:p>
            <a:r>
              <a:rPr lang="en-US" smtClean="0"/>
              <a:t>Form can be changed with onLoad script</a:t>
            </a:r>
          </a:p>
          <a:p>
            <a:pPr lvl="1"/>
            <a:r>
              <a:rPr lang="en-US" smtClean="0"/>
              <a:t>Note: will cause the form to load again (and the onLoad event…)</a:t>
            </a:r>
            <a:endParaRPr lang="en-US"/>
          </a:p>
        </p:txBody>
      </p:sp>
      <p:pic>
        <p:nvPicPr>
          <p:cNvPr id="125954" name="Picture 2"/>
          <p:cNvPicPr>
            <a:picLocks noChangeAspect="1" noChangeArrowheads="1"/>
          </p:cNvPicPr>
          <p:nvPr/>
        </p:nvPicPr>
        <p:blipFill>
          <a:blip r:embed="rId2" cstate="print"/>
          <a:srcRect/>
          <a:stretch>
            <a:fillRect/>
          </a:stretch>
        </p:blipFill>
        <p:spPr bwMode="auto">
          <a:xfrm>
            <a:off x="4427984" y="1836018"/>
            <a:ext cx="4533900" cy="3105150"/>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63</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Security</a:t>
            </a:r>
            <a:r>
              <a:rPr lang="fi-FI" dirty="0" smtClean="0"/>
              <a:t> </a:t>
            </a:r>
            <a:r>
              <a:rPr lang="fi-FI" dirty="0" err="1" smtClean="0"/>
              <a:t>features</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64</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Field</a:t>
            </a:r>
            <a:r>
              <a:rPr lang="fi-FI" dirty="0" smtClean="0"/>
              <a:t> </a:t>
            </a:r>
            <a:r>
              <a:rPr lang="fi-FI" dirty="0" err="1" smtClean="0"/>
              <a:t>Level</a:t>
            </a:r>
            <a:r>
              <a:rPr lang="fi-FI" dirty="0" smtClean="0"/>
              <a:t> </a:t>
            </a:r>
            <a:r>
              <a:rPr lang="fi-FI" dirty="0" err="1" smtClean="0"/>
              <a:t>Security</a:t>
            </a:r>
            <a:endParaRPr lang="fi-FI" dirty="0"/>
          </a:p>
        </p:txBody>
      </p:sp>
      <p:sp>
        <p:nvSpPr>
          <p:cNvPr id="3" name="Sisällön paikkamerkki 2"/>
          <p:cNvSpPr>
            <a:spLocks noGrp="1"/>
          </p:cNvSpPr>
          <p:nvPr>
            <p:ph idx="1"/>
          </p:nvPr>
        </p:nvSpPr>
        <p:spPr/>
        <p:txBody>
          <a:bodyPr/>
          <a:lstStyle/>
          <a:p>
            <a:r>
              <a:rPr lang="en-US" dirty="0" smtClean="0"/>
              <a:t>In addition to entities and forms, data visibility in CRM 2011 can be controlled also per field</a:t>
            </a:r>
          </a:p>
          <a:p>
            <a:r>
              <a:rPr lang="en-US" dirty="0" smtClean="0"/>
              <a:t>Applies to all components (reports, filtered views), data is never sent to client without access rights</a:t>
            </a:r>
          </a:p>
          <a:p>
            <a:r>
              <a:rPr lang="en-US" dirty="0" smtClean="0"/>
              <a:t>Field Security is not available for standard fields, such as contact address &amp; name</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65</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Enabling field security</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79512" y="1556794"/>
            <a:ext cx="4320480" cy="2922876"/>
          </a:xfrm>
          <a:prstGeom prst="rect">
            <a:avLst/>
          </a:prstGeom>
          <a:ln>
            <a:no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5004048" y="3861048"/>
            <a:ext cx="3766491" cy="2548905"/>
          </a:xfrm>
          <a:prstGeom prst="rect">
            <a:avLst/>
          </a:prstGeom>
          <a:ln>
            <a:noFill/>
          </a:ln>
          <a:effectLst>
            <a:outerShdw blurRad="292100" dist="139700" dir="2700000" algn="tl" rotWithShape="0">
              <a:srgbClr val="333333">
                <a:alpha val="65000"/>
              </a:srgbClr>
            </a:outerShdw>
          </a:effectLst>
        </p:spPr>
      </p:pic>
      <p:pic>
        <p:nvPicPr>
          <p:cNvPr id="4100" name="Picture 4"/>
          <p:cNvPicPr>
            <a:picLocks noChangeAspect="1" noChangeArrowheads="1"/>
          </p:cNvPicPr>
          <p:nvPr/>
        </p:nvPicPr>
        <p:blipFill>
          <a:blip r:embed="rId4" cstate="print"/>
          <a:srcRect/>
          <a:stretch>
            <a:fillRect/>
          </a:stretch>
        </p:blipFill>
        <p:spPr bwMode="auto">
          <a:xfrm>
            <a:off x="251520" y="5445224"/>
            <a:ext cx="4032448" cy="982161"/>
          </a:xfrm>
          <a:prstGeom prst="rect">
            <a:avLst/>
          </a:prstGeom>
          <a:ln>
            <a:noFill/>
          </a:ln>
          <a:effectLst>
            <a:outerShdw blurRad="292100" dist="139700" dir="2700000" algn="tl" rotWithShape="0">
              <a:srgbClr val="333333">
                <a:alpha val="65000"/>
              </a:srgbClr>
            </a:outerShdw>
          </a:effectLst>
        </p:spPr>
      </p:pic>
      <p:sp>
        <p:nvSpPr>
          <p:cNvPr id="6" name="Pyöristetty kuvatekstisuorakulmio 5"/>
          <p:cNvSpPr/>
          <p:nvPr/>
        </p:nvSpPr>
        <p:spPr>
          <a:xfrm>
            <a:off x="4860032" y="1556792"/>
            <a:ext cx="2664296" cy="1008112"/>
          </a:xfrm>
          <a:prstGeom prst="wedgeRoundRectCallout">
            <a:avLst>
              <a:gd name="adj1" fmla="val -95691"/>
              <a:gd name="adj2" fmla="val 1621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 Field Security Profile and assign it to users or teams</a:t>
            </a:r>
            <a:endParaRPr lang="en-US" dirty="0"/>
          </a:p>
        </p:txBody>
      </p:sp>
      <p:sp>
        <p:nvSpPr>
          <p:cNvPr id="8" name="Pyöristetty kuvatekstisuorakulmio 7"/>
          <p:cNvSpPr/>
          <p:nvPr/>
        </p:nvSpPr>
        <p:spPr>
          <a:xfrm>
            <a:off x="1835696" y="4725144"/>
            <a:ext cx="2664296" cy="720080"/>
          </a:xfrm>
          <a:prstGeom prst="wedgeRoundRectCallout">
            <a:avLst>
              <a:gd name="adj1" fmla="val -46713"/>
              <a:gd name="adj2" fmla="val 1454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Enable Field Security in entity customizations</a:t>
            </a:r>
            <a:endParaRPr lang="en-US" dirty="0"/>
          </a:p>
        </p:txBody>
      </p:sp>
      <p:sp>
        <p:nvSpPr>
          <p:cNvPr id="9" name="Pyöristetty kuvatekstisuorakulmio 8"/>
          <p:cNvSpPr/>
          <p:nvPr/>
        </p:nvSpPr>
        <p:spPr>
          <a:xfrm>
            <a:off x="6948264" y="2996952"/>
            <a:ext cx="2016224" cy="720080"/>
          </a:xfrm>
          <a:prstGeom prst="wedgeRoundRectCallout">
            <a:avLst>
              <a:gd name="adj1" fmla="val -57106"/>
              <a:gd name="adj2" fmla="val 162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 access rights per profile</a:t>
            </a:r>
            <a:endParaRPr lang="en-US" dirty="0"/>
          </a:p>
        </p:txBody>
      </p:sp>
      <p:sp>
        <p:nvSpPr>
          <p:cNvPr id="19" name="Päivämäärän paikkamerkki 18"/>
          <p:cNvSpPr>
            <a:spLocks noGrp="1"/>
          </p:cNvSpPr>
          <p:nvPr>
            <p:ph type="dt" sz="half" idx="10"/>
          </p:nvPr>
        </p:nvSpPr>
        <p:spPr/>
        <p:txBody>
          <a:bodyPr/>
          <a:lstStyle/>
          <a:p>
            <a:r>
              <a:rPr lang="fi-FI" smtClean="0"/>
              <a:t>31.10.2010</a:t>
            </a:r>
            <a:endParaRPr lang="fi-FI"/>
          </a:p>
        </p:txBody>
      </p:sp>
      <p:sp>
        <p:nvSpPr>
          <p:cNvPr id="20" name="Dian numeron paikkamerkki 19"/>
          <p:cNvSpPr>
            <a:spLocks noGrp="1"/>
          </p:cNvSpPr>
          <p:nvPr>
            <p:ph type="sldNum" sz="quarter" idx="12"/>
          </p:nvPr>
        </p:nvSpPr>
        <p:spPr/>
        <p:txBody>
          <a:bodyPr/>
          <a:lstStyle/>
          <a:p>
            <a:fld id="{85605777-5A28-4DCA-8121-34AEB87BD8FA}" type="slidenum">
              <a:rPr lang="fi-FI" smtClean="0"/>
              <a:pPr/>
              <a:t>66</a:t>
            </a:fld>
            <a:endParaRPr lang="fi-FI"/>
          </a:p>
        </p:txBody>
      </p:sp>
      <p:sp>
        <p:nvSpPr>
          <p:cNvPr id="21" name="Alatunnisteen paikkamerkki 20"/>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ms-its:C:\CRM2011\sdk\CrmSdk2011Beta.chm::/local/ac6be9b3-b7af-457e-a27e-feed9814b525.gif"/>
          <p:cNvPicPr>
            <a:picLocks noChangeAspect="1" noChangeArrowheads="1"/>
          </p:cNvPicPr>
          <p:nvPr/>
        </p:nvPicPr>
        <p:blipFill>
          <a:blip r:embed="rId2" cstate="print"/>
          <a:srcRect/>
          <a:stretch>
            <a:fillRect/>
          </a:stretch>
        </p:blipFill>
        <p:spPr bwMode="auto">
          <a:xfrm>
            <a:off x="6512371" y="1628775"/>
            <a:ext cx="2524125" cy="1800225"/>
          </a:xfrm>
          <a:prstGeom prst="rect">
            <a:avLst/>
          </a:prstGeom>
          <a:noFill/>
        </p:spPr>
      </p:pic>
      <p:sp>
        <p:nvSpPr>
          <p:cNvPr id="2" name="Otsikko 1"/>
          <p:cNvSpPr>
            <a:spLocks noGrp="1"/>
          </p:cNvSpPr>
          <p:nvPr>
            <p:ph type="title"/>
          </p:nvPr>
        </p:nvSpPr>
        <p:spPr/>
        <p:txBody>
          <a:bodyPr/>
          <a:lstStyle/>
          <a:p>
            <a:r>
              <a:rPr lang="en-US" smtClean="0"/>
              <a:t>Team ownership</a:t>
            </a:r>
            <a:endParaRPr lang="en-US"/>
          </a:p>
        </p:txBody>
      </p:sp>
      <p:sp>
        <p:nvSpPr>
          <p:cNvPr id="3" name="Sisällön paikkamerkki 2"/>
          <p:cNvSpPr>
            <a:spLocks noGrp="1"/>
          </p:cNvSpPr>
          <p:nvPr>
            <p:ph idx="1"/>
          </p:nvPr>
        </p:nvSpPr>
        <p:spPr>
          <a:xfrm>
            <a:off x="304800" y="1600200"/>
            <a:ext cx="6643464" cy="4800600"/>
          </a:xfrm>
        </p:spPr>
        <p:txBody>
          <a:bodyPr>
            <a:normAutofit lnSpcReduction="10000"/>
          </a:bodyPr>
          <a:lstStyle/>
          <a:p>
            <a:r>
              <a:rPr lang="en-US" dirty="0" smtClean="0"/>
              <a:t>New features:</a:t>
            </a:r>
          </a:p>
          <a:p>
            <a:pPr lvl="1"/>
            <a:r>
              <a:rPr lang="en-US" dirty="0" smtClean="0"/>
              <a:t>Assign security roles to an entire team</a:t>
            </a:r>
          </a:p>
          <a:p>
            <a:pPr lvl="1"/>
            <a:r>
              <a:rPr lang="en-US" dirty="0" smtClean="0"/>
              <a:t>Teams can own records</a:t>
            </a:r>
          </a:p>
          <a:p>
            <a:pPr lvl="1"/>
            <a:r>
              <a:rPr lang="en-US" dirty="0" smtClean="0"/>
              <a:t>There is a default team for each business unit. All users in a business unit are members of this team</a:t>
            </a:r>
          </a:p>
          <a:p>
            <a:pPr lvl="1"/>
            <a:r>
              <a:rPr lang="en-US" dirty="0" smtClean="0"/>
              <a:t>Access checks are </a:t>
            </a:r>
            <a:r>
              <a:rPr lang="en-US" b="1" dirty="0" smtClean="0"/>
              <a:t>additive.</a:t>
            </a:r>
            <a:r>
              <a:rPr lang="en-US" dirty="0" smtClean="0"/>
              <a:t> You can access entities based on the roles assigned to the user plus the roles assigned to the team a user is a member of. This allows a user to have privileges outside their business unit</a:t>
            </a:r>
          </a:p>
          <a:p>
            <a:pPr lvl="1"/>
            <a:r>
              <a:rPr lang="en-US" dirty="0" smtClean="0"/>
              <a:t>Teams can be deleted</a:t>
            </a:r>
          </a:p>
        </p:txBody>
      </p:sp>
      <p:sp>
        <p:nvSpPr>
          <p:cNvPr id="5" name="Suorakulmio 4"/>
          <p:cNvSpPr/>
          <p:nvPr/>
        </p:nvSpPr>
        <p:spPr>
          <a:xfrm>
            <a:off x="6444208" y="2204864"/>
            <a:ext cx="864096" cy="576064"/>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ikehys 5"/>
          <p:cNvSpPr txBox="1"/>
          <p:nvPr/>
        </p:nvSpPr>
        <p:spPr>
          <a:xfrm>
            <a:off x="4427984" y="6165304"/>
            <a:ext cx="4392488" cy="276999"/>
          </a:xfrm>
          <a:prstGeom prst="rect">
            <a:avLst/>
          </a:prstGeom>
          <a:noFill/>
        </p:spPr>
        <p:txBody>
          <a:bodyPr wrap="square" rtlCol="0">
            <a:spAutoFit/>
          </a:bodyPr>
          <a:lstStyle/>
          <a:p>
            <a:pPr algn="r"/>
            <a:r>
              <a:rPr lang="en-US" sz="1200" i="1" dirty="0" smtClean="0"/>
              <a:t>From Microsoft Dynamics CRM 2011 Beta SDK</a:t>
            </a:r>
            <a:endParaRPr lang="en-US" sz="1200" i="1" dirty="0"/>
          </a:p>
        </p:txBody>
      </p:sp>
      <p:sp>
        <p:nvSpPr>
          <p:cNvPr id="16" name="Päivämäärän paikkamerkki 15"/>
          <p:cNvSpPr>
            <a:spLocks noGrp="1"/>
          </p:cNvSpPr>
          <p:nvPr>
            <p:ph type="dt" sz="half" idx="10"/>
          </p:nvPr>
        </p:nvSpPr>
        <p:spPr/>
        <p:txBody>
          <a:bodyPr/>
          <a:lstStyle/>
          <a:p>
            <a:r>
              <a:rPr lang="fi-FI" smtClean="0"/>
              <a:t>31.10.2010</a:t>
            </a:r>
            <a:endParaRPr lang="fi-FI" dirty="0"/>
          </a:p>
        </p:txBody>
      </p:sp>
      <p:sp>
        <p:nvSpPr>
          <p:cNvPr id="17" name="Dian numeron paikkamerkki 16"/>
          <p:cNvSpPr>
            <a:spLocks noGrp="1"/>
          </p:cNvSpPr>
          <p:nvPr>
            <p:ph type="sldNum" sz="quarter" idx="12"/>
          </p:nvPr>
        </p:nvSpPr>
        <p:spPr/>
        <p:txBody>
          <a:bodyPr/>
          <a:lstStyle/>
          <a:p>
            <a:fld id="{85605777-5A28-4DCA-8121-34AEB87BD8FA}" type="slidenum">
              <a:rPr lang="fi-FI" smtClean="0"/>
              <a:pPr/>
              <a:t>67</a:t>
            </a:fld>
            <a:endParaRPr lang="fi-FI"/>
          </a:p>
        </p:txBody>
      </p:sp>
      <p:sp>
        <p:nvSpPr>
          <p:cNvPr id="18" name="Alatunnisteen paikkamerkki 17"/>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Assigning records to teams</a:t>
            </a:r>
            <a:endParaRPr lang="en-US" dirty="0"/>
          </a:p>
        </p:txBody>
      </p:sp>
      <p:pic>
        <p:nvPicPr>
          <p:cNvPr id="164866" name="Picture 2"/>
          <p:cNvPicPr>
            <a:picLocks noChangeAspect="1" noChangeArrowheads="1"/>
          </p:cNvPicPr>
          <p:nvPr/>
        </p:nvPicPr>
        <p:blipFill>
          <a:blip r:embed="rId2" cstate="print"/>
          <a:srcRect/>
          <a:stretch>
            <a:fillRect/>
          </a:stretch>
        </p:blipFill>
        <p:spPr bwMode="auto">
          <a:xfrm>
            <a:off x="107504" y="3789040"/>
            <a:ext cx="4752975" cy="2028825"/>
          </a:xfrm>
          <a:prstGeom prst="rect">
            <a:avLst/>
          </a:prstGeom>
          <a:ln>
            <a:noFill/>
          </a:ln>
          <a:effectLst>
            <a:outerShdw blurRad="292100" dist="139700" dir="2700000" algn="tl" rotWithShape="0">
              <a:srgbClr val="333333">
                <a:alpha val="65000"/>
              </a:srgbClr>
            </a:outerShdw>
          </a:effectLst>
        </p:spPr>
      </p:pic>
      <p:pic>
        <p:nvPicPr>
          <p:cNvPr id="164867" name="Picture 3"/>
          <p:cNvPicPr>
            <a:picLocks noChangeAspect="1" noChangeArrowheads="1"/>
          </p:cNvPicPr>
          <p:nvPr/>
        </p:nvPicPr>
        <p:blipFill>
          <a:blip r:embed="rId3" cstate="print"/>
          <a:srcRect/>
          <a:stretch>
            <a:fillRect/>
          </a:stretch>
        </p:blipFill>
        <p:spPr bwMode="auto">
          <a:xfrm>
            <a:off x="5148064" y="5229200"/>
            <a:ext cx="3724275" cy="1143000"/>
          </a:xfrm>
          <a:prstGeom prst="rect">
            <a:avLst/>
          </a:prstGeom>
          <a:ln>
            <a:noFill/>
          </a:ln>
          <a:effectLst>
            <a:outerShdw blurRad="292100" dist="139700" dir="2700000" algn="tl" rotWithShape="0">
              <a:srgbClr val="333333">
                <a:alpha val="65000"/>
              </a:srgbClr>
            </a:outerShdw>
          </a:effectLst>
        </p:spPr>
      </p:pic>
      <p:pic>
        <p:nvPicPr>
          <p:cNvPr id="164868" name="Picture 4"/>
          <p:cNvPicPr>
            <a:picLocks noChangeAspect="1" noChangeArrowheads="1"/>
          </p:cNvPicPr>
          <p:nvPr/>
        </p:nvPicPr>
        <p:blipFill>
          <a:blip r:embed="rId4" cstate="print"/>
          <a:srcRect/>
          <a:stretch>
            <a:fillRect/>
          </a:stretch>
        </p:blipFill>
        <p:spPr bwMode="auto">
          <a:xfrm>
            <a:off x="2051720" y="1772816"/>
            <a:ext cx="6772275" cy="1676400"/>
          </a:xfrm>
          <a:prstGeom prst="rect">
            <a:avLst/>
          </a:prstGeom>
          <a:ln>
            <a:noFill/>
          </a:ln>
          <a:effectLst>
            <a:outerShdw blurRad="292100" dist="139700" dir="2700000" algn="tl" rotWithShape="0">
              <a:srgbClr val="333333">
                <a:alpha val="65000"/>
              </a:srgbClr>
            </a:outerShdw>
          </a:effectLst>
        </p:spPr>
      </p:pic>
      <p:sp>
        <p:nvSpPr>
          <p:cNvPr id="6" name="Pyöristetty kuvatekstisuorakulmio 5"/>
          <p:cNvSpPr/>
          <p:nvPr/>
        </p:nvSpPr>
        <p:spPr>
          <a:xfrm>
            <a:off x="4427984" y="1628800"/>
            <a:ext cx="2016224" cy="576064"/>
          </a:xfrm>
          <a:prstGeom prst="wedgeRoundRectCallout">
            <a:avLst>
              <a:gd name="adj1" fmla="val 95485"/>
              <a:gd name="adj2" fmla="val 1395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Define team BU</a:t>
            </a:r>
            <a:endParaRPr lang="en-US" dirty="0"/>
          </a:p>
        </p:txBody>
      </p:sp>
      <p:sp>
        <p:nvSpPr>
          <p:cNvPr id="7" name="Pyöristetty kuvatekstisuorakulmio 6"/>
          <p:cNvSpPr/>
          <p:nvPr/>
        </p:nvSpPr>
        <p:spPr>
          <a:xfrm>
            <a:off x="3563888" y="3645024"/>
            <a:ext cx="2520280" cy="648072"/>
          </a:xfrm>
          <a:prstGeom prst="wedgeRoundRectCallout">
            <a:avLst>
              <a:gd name="adj1" fmla="val -67115"/>
              <a:gd name="adj2" fmla="val 1926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Assign security roles and members to team</a:t>
            </a:r>
            <a:endParaRPr lang="en-US" dirty="0"/>
          </a:p>
        </p:txBody>
      </p:sp>
      <p:sp>
        <p:nvSpPr>
          <p:cNvPr id="8" name="Pyöristetty kuvatekstisuorakulmio 7"/>
          <p:cNvSpPr/>
          <p:nvPr/>
        </p:nvSpPr>
        <p:spPr>
          <a:xfrm>
            <a:off x="7020272" y="4365104"/>
            <a:ext cx="1872208" cy="648072"/>
          </a:xfrm>
          <a:prstGeom prst="wedgeRoundRectCallout">
            <a:avLst>
              <a:gd name="adj1" fmla="val -42818"/>
              <a:gd name="adj2" fmla="val 2176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Assign team as record owner</a:t>
            </a:r>
            <a:endParaRPr lang="en-US" dirty="0"/>
          </a:p>
        </p:txBody>
      </p:sp>
      <p:sp>
        <p:nvSpPr>
          <p:cNvPr id="18" name="Päivämäärän paikkamerkki 17"/>
          <p:cNvSpPr>
            <a:spLocks noGrp="1"/>
          </p:cNvSpPr>
          <p:nvPr>
            <p:ph type="dt" sz="half" idx="10"/>
          </p:nvPr>
        </p:nvSpPr>
        <p:spPr/>
        <p:txBody>
          <a:bodyPr/>
          <a:lstStyle/>
          <a:p>
            <a:r>
              <a:rPr lang="fi-FI" smtClean="0"/>
              <a:t>31.10.2010</a:t>
            </a:r>
            <a:endParaRPr lang="fi-FI"/>
          </a:p>
        </p:txBody>
      </p:sp>
      <p:sp>
        <p:nvSpPr>
          <p:cNvPr id="19" name="Dian numeron paikkamerkki 18"/>
          <p:cNvSpPr>
            <a:spLocks noGrp="1"/>
          </p:cNvSpPr>
          <p:nvPr>
            <p:ph type="sldNum" sz="quarter" idx="12"/>
          </p:nvPr>
        </p:nvSpPr>
        <p:spPr/>
        <p:txBody>
          <a:bodyPr/>
          <a:lstStyle/>
          <a:p>
            <a:fld id="{85605777-5A28-4DCA-8121-34AEB87BD8FA}" type="slidenum">
              <a:rPr lang="fi-FI" smtClean="0"/>
              <a:pPr/>
              <a:t>68</a:t>
            </a:fld>
            <a:endParaRPr lang="fi-FI"/>
          </a:p>
        </p:txBody>
      </p:sp>
      <p:sp>
        <p:nvSpPr>
          <p:cNvPr id="20" name="Alatunnisteen paikkamerkki 19"/>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CRM </a:t>
            </a:r>
            <a:r>
              <a:rPr lang="fi-FI" dirty="0" err="1" smtClean="0"/>
              <a:t>Online</a:t>
            </a:r>
            <a:r>
              <a:rPr lang="fi-FI" dirty="0" smtClean="0"/>
              <a:t> </a:t>
            </a:r>
            <a:r>
              <a:rPr lang="fi-FI" dirty="0" err="1" smtClean="0"/>
              <a:t>enhancements</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69</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Save</a:t>
            </a:r>
            <a:r>
              <a:rPr lang="fi-FI" dirty="0" smtClean="0"/>
              <a:t> As </a:t>
            </a:r>
            <a:r>
              <a:rPr lang="fi-FI" dirty="0" err="1" smtClean="0"/>
              <a:t>-options</a:t>
            </a:r>
            <a:endParaRPr lang="fi-FI" dirty="0"/>
          </a:p>
        </p:txBody>
      </p:sp>
      <p:sp>
        <p:nvSpPr>
          <p:cNvPr id="4" name="Sisällön paikkamerkki 3"/>
          <p:cNvSpPr>
            <a:spLocks noGrp="1"/>
          </p:cNvSpPr>
          <p:nvPr>
            <p:ph idx="1"/>
          </p:nvPr>
        </p:nvSpPr>
        <p:spPr>
          <a:xfrm>
            <a:off x="304800" y="1600200"/>
            <a:ext cx="8534400" cy="1684784"/>
          </a:xfrm>
        </p:spPr>
        <p:txBody>
          <a:bodyPr/>
          <a:lstStyle/>
          <a:p>
            <a:r>
              <a:rPr lang="fi-FI" dirty="0" err="1" smtClean="0"/>
              <a:t>Available</a:t>
            </a:r>
            <a:r>
              <a:rPr lang="fi-FI" dirty="0" smtClean="0"/>
              <a:t> for </a:t>
            </a:r>
            <a:r>
              <a:rPr lang="fi-FI" dirty="0" err="1" smtClean="0"/>
              <a:t>views</a:t>
            </a:r>
            <a:r>
              <a:rPr lang="fi-FI" dirty="0" smtClean="0"/>
              <a:t>, </a:t>
            </a:r>
            <a:r>
              <a:rPr lang="fi-FI" dirty="0" err="1" smtClean="0"/>
              <a:t>forms</a:t>
            </a:r>
            <a:r>
              <a:rPr lang="fi-FI" dirty="0" smtClean="0"/>
              <a:t>, </a:t>
            </a:r>
            <a:r>
              <a:rPr lang="fi-FI" dirty="0" err="1" smtClean="0"/>
              <a:t>charts</a:t>
            </a:r>
            <a:endParaRPr lang="fi-FI" dirty="0" smtClean="0"/>
          </a:p>
          <a:p>
            <a:r>
              <a:rPr lang="fi-FI" dirty="0" err="1" smtClean="0"/>
              <a:t>Quick</a:t>
            </a:r>
            <a:r>
              <a:rPr lang="fi-FI" dirty="0" smtClean="0"/>
              <a:t> </a:t>
            </a:r>
            <a:r>
              <a:rPr lang="fi-FI" dirty="0" err="1" smtClean="0"/>
              <a:t>way</a:t>
            </a:r>
            <a:r>
              <a:rPr lang="fi-FI" dirty="0" smtClean="0"/>
              <a:t> to </a:t>
            </a:r>
            <a:r>
              <a:rPr lang="fi-FI" dirty="0" err="1" smtClean="0"/>
              <a:t>replicate</a:t>
            </a:r>
            <a:r>
              <a:rPr lang="fi-FI" dirty="0" smtClean="0"/>
              <a:t> </a:t>
            </a:r>
            <a:r>
              <a:rPr lang="fi-FI" dirty="0" err="1" smtClean="0"/>
              <a:t>existing</a:t>
            </a:r>
            <a:r>
              <a:rPr lang="fi-FI" dirty="0" smtClean="0"/>
              <a:t> </a:t>
            </a:r>
            <a:r>
              <a:rPr lang="fi-FI" dirty="0" err="1" smtClean="0"/>
              <a:t>configurations</a:t>
            </a:r>
            <a:r>
              <a:rPr lang="fi-FI" dirty="0" smtClean="0"/>
              <a:t> </a:t>
            </a:r>
            <a:r>
              <a:rPr lang="fi-FI" dirty="0" err="1" smtClean="0"/>
              <a:t>when</a:t>
            </a:r>
            <a:r>
              <a:rPr lang="fi-FI" dirty="0" smtClean="0"/>
              <a:t> </a:t>
            </a:r>
            <a:r>
              <a:rPr lang="fi-FI" dirty="0" err="1" smtClean="0"/>
              <a:t>adding</a:t>
            </a:r>
            <a:r>
              <a:rPr lang="fi-FI" dirty="0" smtClean="0"/>
              <a:t> new </a:t>
            </a:r>
            <a:r>
              <a:rPr lang="fi-FI" dirty="0" err="1" smtClean="0"/>
              <a:t>views</a:t>
            </a:r>
            <a:r>
              <a:rPr lang="fi-FI" dirty="0" smtClean="0"/>
              <a:t> and </a:t>
            </a:r>
            <a:r>
              <a:rPr lang="fi-FI" dirty="0" err="1" smtClean="0"/>
              <a:t>forms</a:t>
            </a:r>
            <a:endParaRPr lang="fi-FI" dirty="0"/>
          </a:p>
        </p:txBody>
      </p:sp>
      <p:pic>
        <p:nvPicPr>
          <p:cNvPr id="4098" name="Picture 2"/>
          <p:cNvPicPr>
            <a:picLocks noChangeAspect="1" noChangeArrowheads="1"/>
          </p:cNvPicPr>
          <p:nvPr/>
        </p:nvPicPr>
        <p:blipFill>
          <a:blip r:embed="rId2" cstate="print"/>
          <a:srcRect/>
          <a:stretch>
            <a:fillRect/>
          </a:stretch>
        </p:blipFill>
        <p:spPr bwMode="auto">
          <a:xfrm>
            <a:off x="395536" y="3861048"/>
            <a:ext cx="3456384" cy="1947842"/>
          </a:xfrm>
          <a:prstGeom prst="rect">
            <a:avLst/>
          </a:prstGeom>
          <a:ln>
            <a:no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4788024" y="3140968"/>
            <a:ext cx="3905668" cy="3078485"/>
          </a:xfrm>
          <a:prstGeom prst="rect">
            <a:avLst/>
          </a:prstGeom>
          <a:ln>
            <a:noFill/>
          </a:ln>
          <a:effectLst>
            <a:outerShdw blurRad="292100" dist="139700" dir="2700000" algn="tl" rotWithShape="0">
              <a:srgbClr val="333333">
                <a:alpha val="65000"/>
              </a:srgbClr>
            </a:outerShdw>
          </a:effectLst>
        </p:spPr>
      </p:pic>
      <p:sp>
        <p:nvSpPr>
          <p:cNvPr id="15" name="Päivämäärän paikkamerkki 14"/>
          <p:cNvSpPr>
            <a:spLocks noGrp="1"/>
          </p:cNvSpPr>
          <p:nvPr>
            <p:ph type="dt" sz="half" idx="10"/>
          </p:nvPr>
        </p:nvSpPr>
        <p:spPr/>
        <p:txBody>
          <a:bodyPr/>
          <a:lstStyle/>
          <a:p>
            <a:r>
              <a:rPr lang="fi-FI" smtClean="0"/>
              <a:t>31.10.2010</a:t>
            </a:r>
            <a:endParaRPr lang="fi-FI" dirty="0"/>
          </a:p>
        </p:txBody>
      </p:sp>
      <p:sp>
        <p:nvSpPr>
          <p:cNvPr id="16" name="Dian numeron paikkamerkki 15"/>
          <p:cNvSpPr>
            <a:spLocks noGrp="1"/>
          </p:cNvSpPr>
          <p:nvPr>
            <p:ph type="sldNum" sz="quarter" idx="12"/>
          </p:nvPr>
        </p:nvSpPr>
        <p:spPr/>
        <p:txBody>
          <a:bodyPr/>
          <a:lstStyle/>
          <a:p>
            <a:fld id="{85605777-5A28-4DCA-8121-34AEB87BD8FA}" type="slidenum">
              <a:rPr lang="fi-FI" smtClean="0"/>
              <a:pPr/>
              <a:t>7</a:t>
            </a:fld>
            <a:endParaRPr lang="fi-FI"/>
          </a:p>
        </p:txBody>
      </p:sp>
      <p:sp>
        <p:nvSpPr>
          <p:cNvPr id="17" name="Alatunnisteen paikkamerkki 16"/>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Code on the server</a:t>
            </a:r>
            <a:endParaRPr lang="en-US" dirty="0"/>
          </a:p>
        </p:txBody>
      </p:sp>
      <p:sp>
        <p:nvSpPr>
          <p:cNvPr id="3" name="Sisällön paikkamerkki 2"/>
          <p:cNvSpPr>
            <a:spLocks noGrp="1"/>
          </p:cNvSpPr>
          <p:nvPr>
            <p:ph idx="1"/>
          </p:nvPr>
        </p:nvSpPr>
        <p:spPr/>
        <p:txBody>
          <a:bodyPr/>
          <a:lstStyle/>
          <a:p>
            <a:r>
              <a:rPr lang="en-US" dirty="0" smtClean="0"/>
              <a:t>Plug-in deployment to CRM Online allowed with isolated mode (sandbox)</a:t>
            </a:r>
          </a:p>
          <a:p>
            <a:pPr lvl="1"/>
            <a:r>
              <a:rPr lang="en-US" dirty="0" smtClean="0"/>
              <a:t>Cannot access files, event log, network, etc.</a:t>
            </a:r>
          </a:p>
          <a:p>
            <a:r>
              <a:rPr lang="en-US" dirty="0" smtClean="0"/>
              <a:t>Custom workflow activities are not supported</a:t>
            </a:r>
          </a:p>
          <a:p>
            <a:r>
              <a:rPr lang="en-US" dirty="0" smtClean="0"/>
              <a:t>Plug-ins can consist of only a single assembly .</a:t>
            </a:r>
            <a:r>
              <a:rPr lang="en-US" dirty="0" err="1" smtClean="0"/>
              <a:t>dll</a:t>
            </a:r>
            <a:endParaRPr lang="en-US" dirty="0" smtClean="0"/>
          </a:p>
          <a:p>
            <a:r>
              <a:rPr lang="en-US" dirty="0" smtClean="0"/>
              <a:t>Plug-in statistics available for monitoring the behavior of individual plug-ins in a hosted environment</a:t>
            </a:r>
          </a:p>
          <a:p>
            <a:pPr lvl="1"/>
            <a:r>
              <a:rPr lang="en-US" dirty="0" smtClean="0"/>
              <a:t>Execution count, failure count, crash count</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70</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Custom applications</a:t>
            </a:r>
            <a:endParaRPr lang="en-US"/>
          </a:p>
        </p:txBody>
      </p:sp>
      <p:sp>
        <p:nvSpPr>
          <p:cNvPr id="3" name="Sisällön paikkamerkki 2"/>
          <p:cNvSpPr>
            <a:spLocks noGrp="1"/>
          </p:cNvSpPr>
          <p:nvPr>
            <p:ph idx="1"/>
          </p:nvPr>
        </p:nvSpPr>
        <p:spPr/>
        <p:txBody>
          <a:bodyPr/>
          <a:lstStyle/>
          <a:p>
            <a:r>
              <a:rPr lang="en-US" dirty="0" smtClean="0"/>
              <a:t>Web Resources in solutions cannot execute code</a:t>
            </a:r>
          </a:p>
          <a:p>
            <a:r>
              <a:rPr lang="en-US" dirty="0" smtClean="0"/>
              <a:t>No support for .</a:t>
            </a:r>
            <a:r>
              <a:rPr lang="en-US" dirty="0" err="1" smtClean="0"/>
              <a:t>aspx</a:t>
            </a:r>
            <a:r>
              <a:rPr lang="en-US" dirty="0" smtClean="0"/>
              <a:t> pages, MS suggested solution is to host these pages on Azure</a:t>
            </a:r>
          </a:p>
          <a:p>
            <a:r>
              <a:rPr lang="en-US" dirty="0" smtClean="0"/>
              <a:t>Custom UI’s could be built with HTML/</a:t>
            </a:r>
            <a:r>
              <a:rPr lang="en-US" dirty="0" err="1" smtClean="0"/>
              <a:t>jQuery</a:t>
            </a:r>
            <a:r>
              <a:rPr lang="en-US" dirty="0" smtClean="0"/>
              <a:t> or Silverlight, to allow packaging and distribution inside the solution file </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71</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p:cNvSpPr>
            <a:spLocks noGrp="1"/>
          </p:cNvSpPr>
          <p:nvPr>
            <p:ph type="title"/>
          </p:nvPr>
        </p:nvSpPr>
        <p:spPr/>
        <p:txBody>
          <a:bodyPr/>
          <a:lstStyle/>
          <a:p>
            <a:r>
              <a:rPr lang="en-US" dirty="0" smtClean="0"/>
              <a:t>Custom reports</a:t>
            </a:r>
            <a:endParaRPr lang="en-US" dirty="0"/>
          </a:p>
        </p:txBody>
      </p:sp>
      <p:sp>
        <p:nvSpPr>
          <p:cNvPr id="5" name="Sisällön paikkamerkki 4"/>
          <p:cNvSpPr>
            <a:spLocks noGrp="1"/>
          </p:cNvSpPr>
          <p:nvPr>
            <p:ph idx="1"/>
          </p:nvPr>
        </p:nvSpPr>
        <p:spPr/>
        <p:txBody>
          <a:bodyPr>
            <a:normAutofit lnSpcReduction="10000"/>
          </a:bodyPr>
          <a:lstStyle/>
          <a:p>
            <a:r>
              <a:rPr lang="en-US" dirty="0" smtClean="0"/>
              <a:t>Custom SSRS reports can be uploaded to CRM Online</a:t>
            </a:r>
          </a:p>
          <a:p>
            <a:r>
              <a:rPr lang="en-US" dirty="0" smtClean="0"/>
              <a:t>However, no direct access is allowed to database views = no SQL data sources can be used</a:t>
            </a:r>
          </a:p>
          <a:p>
            <a:r>
              <a:rPr lang="en-US" dirty="0" smtClean="0"/>
              <a:t>FetchXML will be the primary method for building custom reports for CRM Online</a:t>
            </a:r>
          </a:p>
          <a:p>
            <a:r>
              <a:rPr lang="en-US" dirty="0" smtClean="0"/>
              <a:t>Runtime component available for SSRS, Fetch Authoring Extension for VS</a:t>
            </a:r>
          </a:p>
          <a:p>
            <a:r>
              <a:rPr lang="en-US" dirty="0" smtClean="0"/>
              <a:t>See post on MS CRM Team Blog for details:</a:t>
            </a:r>
          </a:p>
          <a:p>
            <a:pPr lvl="1"/>
            <a:r>
              <a:rPr lang="en-US" dirty="0" smtClean="0">
                <a:hlinkClick r:id="rId2"/>
              </a:rPr>
              <a:t>http://blogs.msdn.com/b/crm/archive/2010/10/19/getting-started-with-custom-reports-in-the-cloud.aspx</a:t>
            </a:r>
            <a:r>
              <a:rPr lang="en-US" dirty="0" smtClean="0"/>
              <a:t> </a:t>
            </a:r>
          </a:p>
        </p:txBody>
      </p:sp>
      <p:sp>
        <p:nvSpPr>
          <p:cNvPr id="15" name="Päivämäärän paikkamerkki 14"/>
          <p:cNvSpPr>
            <a:spLocks noGrp="1"/>
          </p:cNvSpPr>
          <p:nvPr>
            <p:ph type="dt" sz="half" idx="10"/>
          </p:nvPr>
        </p:nvSpPr>
        <p:spPr/>
        <p:txBody>
          <a:bodyPr/>
          <a:lstStyle/>
          <a:p>
            <a:r>
              <a:rPr lang="fi-FI" smtClean="0"/>
              <a:t>31.10.2010</a:t>
            </a:r>
            <a:endParaRPr lang="fi-FI" dirty="0"/>
          </a:p>
        </p:txBody>
      </p:sp>
      <p:sp>
        <p:nvSpPr>
          <p:cNvPr id="16" name="Dian numeron paikkamerkki 15"/>
          <p:cNvSpPr>
            <a:spLocks noGrp="1"/>
          </p:cNvSpPr>
          <p:nvPr>
            <p:ph type="sldNum" sz="quarter" idx="12"/>
          </p:nvPr>
        </p:nvSpPr>
        <p:spPr/>
        <p:txBody>
          <a:bodyPr/>
          <a:lstStyle/>
          <a:p>
            <a:fld id="{85605777-5A28-4DCA-8121-34AEB87BD8FA}" type="slidenum">
              <a:rPr lang="fi-FI" smtClean="0"/>
              <a:pPr/>
              <a:t>72</a:t>
            </a:fld>
            <a:endParaRPr lang="fi-FI"/>
          </a:p>
        </p:txBody>
      </p:sp>
      <p:sp>
        <p:nvSpPr>
          <p:cNvPr id="17" name="Alatunnisteen paikkamerkki 16"/>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Dynamics </a:t>
            </a:r>
            <a:r>
              <a:rPr lang="fi-FI" dirty="0" err="1" smtClean="0"/>
              <a:t>Marketplace</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73</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Marketplace features</a:t>
            </a:r>
            <a:endParaRPr lang="en-US" dirty="0"/>
          </a:p>
        </p:txBody>
      </p:sp>
      <p:sp>
        <p:nvSpPr>
          <p:cNvPr id="3" name="Sisällön paikkamerkki 2"/>
          <p:cNvSpPr>
            <a:spLocks noGrp="1"/>
          </p:cNvSpPr>
          <p:nvPr>
            <p:ph idx="1"/>
          </p:nvPr>
        </p:nvSpPr>
        <p:spPr/>
        <p:txBody>
          <a:bodyPr/>
          <a:lstStyle/>
          <a:p>
            <a:r>
              <a:rPr lang="en-US" dirty="0" smtClean="0"/>
              <a:t>Integrated into the Settings menu in CRM</a:t>
            </a:r>
          </a:p>
          <a:p>
            <a:r>
              <a:rPr lang="en-US" dirty="0" smtClean="0"/>
              <a:t>Built on the existing Microsoft Pinpoint site</a:t>
            </a:r>
          </a:p>
          <a:p>
            <a:r>
              <a:rPr lang="en-US" dirty="0" smtClean="0"/>
              <a:t>Listings for add-on applications, professional services, hosting services</a:t>
            </a:r>
          </a:p>
          <a:p>
            <a:r>
              <a:rPr lang="en-US" dirty="0" smtClean="0"/>
              <a:t>CRM 2011 is not a requirement, thus available also for add-on applications that are not delivered as solution packages</a:t>
            </a:r>
          </a:p>
          <a:p>
            <a:r>
              <a:rPr lang="en-US" dirty="0" smtClean="0"/>
              <a:t>Initially no </a:t>
            </a:r>
            <a:r>
              <a:rPr lang="en-US" dirty="0" err="1" smtClean="0"/>
              <a:t>eCommerce</a:t>
            </a:r>
            <a:r>
              <a:rPr lang="en-US" dirty="0" smtClean="0"/>
              <a:t> functionality available for purchase and payment transactions</a:t>
            </a:r>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74</a:t>
            </a:fld>
            <a:endParaRPr lang="fi-FI"/>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07504" y="1754460"/>
            <a:ext cx="7926650" cy="4626868"/>
          </a:xfrm>
          <a:prstGeom prst="rect">
            <a:avLst/>
          </a:prstGeom>
          <a:ln>
            <a:noFill/>
          </a:ln>
          <a:effectLst>
            <a:outerShdw blurRad="292100" dist="139700" dir="2700000" algn="tl" rotWithShape="0">
              <a:srgbClr val="333333">
                <a:alpha val="65000"/>
              </a:srgbClr>
            </a:outerShdw>
          </a:effectLst>
        </p:spPr>
      </p:pic>
      <p:sp>
        <p:nvSpPr>
          <p:cNvPr id="2" name="Otsikko 1"/>
          <p:cNvSpPr>
            <a:spLocks noGrp="1"/>
          </p:cNvSpPr>
          <p:nvPr>
            <p:ph type="title"/>
          </p:nvPr>
        </p:nvSpPr>
        <p:spPr/>
        <p:txBody>
          <a:bodyPr/>
          <a:lstStyle/>
          <a:p>
            <a:r>
              <a:rPr lang="fi-FI" dirty="0" err="1" smtClean="0"/>
              <a:t>Marketplace</a:t>
            </a:r>
            <a:r>
              <a:rPr lang="fi-FI" dirty="0" smtClean="0"/>
              <a:t> in CRM</a:t>
            </a:r>
            <a:endParaRPr lang="fi-FI" dirty="0"/>
          </a:p>
        </p:txBody>
      </p:sp>
      <p:pic>
        <p:nvPicPr>
          <p:cNvPr id="4099" name="Picture 3"/>
          <p:cNvPicPr>
            <a:picLocks noChangeAspect="1" noChangeArrowheads="1"/>
          </p:cNvPicPr>
          <p:nvPr/>
        </p:nvPicPr>
        <p:blipFill>
          <a:blip r:embed="rId3" cstate="print"/>
          <a:srcRect/>
          <a:stretch>
            <a:fillRect/>
          </a:stretch>
        </p:blipFill>
        <p:spPr bwMode="auto">
          <a:xfrm>
            <a:off x="3587465" y="1484784"/>
            <a:ext cx="5377023" cy="4515793"/>
          </a:xfrm>
          <a:prstGeom prst="rect">
            <a:avLst/>
          </a:prstGeom>
          <a:ln>
            <a:noFill/>
          </a:ln>
          <a:effectLst>
            <a:outerShdw blurRad="292100" dist="139700" dir="2700000" algn="tl" rotWithShape="0">
              <a:srgbClr val="333333">
                <a:alpha val="65000"/>
              </a:srgbClr>
            </a:outerShdw>
          </a:effectLst>
        </p:spPr>
      </p:pic>
      <p:sp>
        <p:nvSpPr>
          <p:cNvPr id="14" name="Päivämäärän paikkamerkki 13"/>
          <p:cNvSpPr>
            <a:spLocks noGrp="1"/>
          </p:cNvSpPr>
          <p:nvPr>
            <p:ph type="dt" sz="half" idx="10"/>
          </p:nvPr>
        </p:nvSpPr>
        <p:spPr/>
        <p:txBody>
          <a:bodyPr/>
          <a:lstStyle/>
          <a:p>
            <a:r>
              <a:rPr lang="fi-FI" smtClean="0"/>
              <a:t>31.10.2010</a:t>
            </a:r>
            <a:endParaRPr lang="fi-FI"/>
          </a:p>
        </p:txBody>
      </p:sp>
      <p:sp>
        <p:nvSpPr>
          <p:cNvPr id="15" name="Dian numeron paikkamerkki 14"/>
          <p:cNvSpPr>
            <a:spLocks noGrp="1"/>
          </p:cNvSpPr>
          <p:nvPr>
            <p:ph type="sldNum" sz="quarter" idx="12"/>
          </p:nvPr>
        </p:nvSpPr>
        <p:spPr/>
        <p:txBody>
          <a:bodyPr/>
          <a:lstStyle/>
          <a:p>
            <a:fld id="{85605777-5A28-4DCA-8121-34AEB87BD8FA}" type="slidenum">
              <a:rPr lang="fi-FI" smtClean="0"/>
              <a:pPr/>
              <a:t>75</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Marketplace</a:t>
            </a:r>
            <a:r>
              <a:rPr lang="fi-FI" dirty="0" smtClean="0"/>
              <a:t> </a:t>
            </a:r>
            <a:r>
              <a:rPr lang="fi-FI" dirty="0" err="1" smtClean="0"/>
              <a:t>listing</a:t>
            </a:r>
            <a:r>
              <a:rPr lang="fi-FI" dirty="0" smtClean="0"/>
              <a:t> </a:t>
            </a:r>
            <a:r>
              <a:rPr lang="fi-FI" dirty="0" err="1" smtClean="0"/>
              <a:t>contents</a:t>
            </a:r>
            <a:endParaRPr lang="fi-FI" dirty="0"/>
          </a:p>
        </p:txBody>
      </p:sp>
      <p:pic>
        <p:nvPicPr>
          <p:cNvPr id="5123" name="Picture 3"/>
          <p:cNvPicPr>
            <a:picLocks noChangeAspect="1" noChangeArrowheads="1"/>
          </p:cNvPicPr>
          <p:nvPr/>
        </p:nvPicPr>
        <p:blipFill>
          <a:blip r:embed="rId2" cstate="print"/>
          <a:srcRect/>
          <a:stretch>
            <a:fillRect/>
          </a:stretch>
        </p:blipFill>
        <p:spPr bwMode="auto">
          <a:xfrm>
            <a:off x="2031756" y="1340768"/>
            <a:ext cx="5564579" cy="5040560"/>
          </a:xfrm>
          <a:prstGeom prst="rect">
            <a:avLst/>
          </a:prstGeom>
          <a:ln>
            <a:noFill/>
          </a:ln>
          <a:effectLst>
            <a:outerShdw blurRad="292100" dist="139700" dir="2700000" algn="tl" rotWithShape="0">
              <a:srgbClr val="333333">
                <a:alpha val="65000"/>
              </a:srgbClr>
            </a:outerShdw>
          </a:effectLst>
        </p:spPr>
      </p:pic>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76</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Listing requirements</a:t>
            </a:r>
            <a:endParaRPr lang="en-US" dirty="0"/>
          </a:p>
        </p:txBody>
      </p:sp>
      <p:sp>
        <p:nvSpPr>
          <p:cNvPr id="3" name="Sisällön paikkamerkki 2"/>
          <p:cNvSpPr>
            <a:spLocks noGrp="1"/>
          </p:cNvSpPr>
          <p:nvPr>
            <p:ph idx="1"/>
          </p:nvPr>
        </p:nvSpPr>
        <p:spPr/>
        <p:txBody>
          <a:bodyPr/>
          <a:lstStyle/>
          <a:p>
            <a:r>
              <a:rPr lang="en-US" dirty="0" smtClean="0"/>
              <a:t>Two separate categories for applications:</a:t>
            </a:r>
          </a:p>
          <a:p>
            <a:pPr lvl="1"/>
            <a:r>
              <a:rPr lang="en-US" dirty="0" smtClean="0"/>
              <a:t>Certified for Microsoft Dynamics (</a:t>
            </a:r>
            <a:r>
              <a:rPr lang="en-US" dirty="0" err="1" smtClean="0"/>
              <a:t>CfMD</a:t>
            </a:r>
            <a:r>
              <a:rPr lang="en-US" dirty="0" smtClean="0"/>
              <a:t>)</a:t>
            </a:r>
          </a:p>
          <a:p>
            <a:pPr lvl="1"/>
            <a:r>
              <a:rPr lang="en-US" dirty="0" smtClean="0"/>
              <a:t>Community-rated solution</a:t>
            </a:r>
          </a:p>
          <a:p>
            <a:r>
              <a:rPr lang="en-US" dirty="0" smtClean="0"/>
              <a:t>Requirements for certified applications</a:t>
            </a:r>
          </a:p>
          <a:p>
            <a:pPr lvl="1"/>
            <a:r>
              <a:rPr lang="en-US" dirty="0" smtClean="0"/>
              <a:t>Application must pass the </a:t>
            </a:r>
            <a:r>
              <a:rPr lang="en-US" dirty="0" err="1" smtClean="0"/>
              <a:t>CfMD</a:t>
            </a:r>
            <a:r>
              <a:rPr lang="en-US" dirty="0" smtClean="0"/>
              <a:t> software tests</a:t>
            </a:r>
          </a:p>
          <a:p>
            <a:pPr lvl="1"/>
            <a:r>
              <a:rPr lang="en-US" dirty="0" smtClean="0"/>
              <a:t>10 customer references</a:t>
            </a:r>
          </a:p>
          <a:p>
            <a:pPr lvl="1"/>
            <a:r>
              <a:rPr lang="en-US" dirty="0" smtClean="0"/>
              <a:t>MS Gold Certified Partner status</a:t>
            </a:r>
          </a:p>
          <a:p>
            <a:pPr lvl="1"/>
            <a:r>
              <a:rPr lang="en-US" dirty="0" smtClean="0"/>
              <a:t>Sure Step certification exam</a:t>
            </a:r>
          </a:p>
          <a:p>
            <a:pPr lvl="1"/>
            <a:r>
              <a:rPr lang="en-US" dirty="0" smtClean="0"/>
              <a:t>Escrow service must be used for storing IP assets such as source code and documentation</a:t>
            </a:r>
            <a:endParaRPr lang="en-US" dirty="0"/>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77</a:t>
            </a:fld>
            <a:endParaRPr lang="fi-FI"/>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Azure</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78</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err="1" smtClean="0"/>
              <a:t>AppFabric</a:t>
            </a:r>
            <a:endParaRPr lang="en-US" dirty="0"/>
          </a:p>
        </p:txBody>
      </p:sp>
      <p:sp>
        <p:nvSpPr>
          <p:cNvPr id="3" name="Sisällön paikkamerkki 2"/>
          <p:cNvSpPr>
            <a:spLocks noGrp="1"/>
          </p:cNvSpPr>
          <p:nvPr>
            <p:ph idx="1"/>
          </p:nvPr>
        </p:nvSpPr>
        <p:spPr/>
        <p:txBody>
          <a:bodyPr/>
          <a:lstStyle/>
          <a:p>
            <a:r>
              <a:rPr lang="en-US" dirty="0" smtClean="0"/>
              <a:t>Service Bus for messaging between applications</a:t>
            </a:r>
          </a:p>
          <a:p>
            <a:pPr lvl="1"/>
            <a:r>
              <a:rPr lang="en-US" dirty="0" smtClean="0"/>
              <a:t>Bridges on-premises and cloud applications</a:t>
            </a:r>
          </a:p>
          <a:p>
            <a:pPr lvl="1"/>
            <a:r>
              <a:rPr lang="en-US" dirty="0" smtClean="0"/>
              <a:t>Exposes applications through corporate firewalls</a:t>
            </a:r>
          </a:p>
          <a:p>
            <a:r>
              <a:rPr lang="en-US" dirty="0" smtClean="0"/>
              <a:t>Access Control Service for authentication</a:t>
            </a:r>
          </a:p>
          <a:p>
            <a:pPr lvl="1"/>
            <a:r>
              <a:rPr lang="en-US" dirty="0" smtClean="0"/>
              <a:t>Windows Identity Foundation (WIF) integration</a:t>
            </a:r>
          </a:p>
          <a:p>
            <a:pPr lvl="1"/>
            <a:r>
              <a:rPr lang="en-US" dirty="0" smtClean="0"/>
              <a:t>Supports OAuth, </a:t>
            </a:r>
            <a:r>
              <a:rPr lang="en-US" dirty="0" err="1" smtClean="0"/>
              <a:t>OpenID</a:t>
            </a:r>
            <a:r>
              <a:rPr lang="en-US" dirty="0" smtClean="0"/>
              <a:t>, Windows Live ID, Google, </a:t>
            </a:r>
            <a:r>
              <a:rPr lang="en-US" dirty="0" err="1" smtClean="0"/>
              <a:t>Facebook</a:t>
            </a:r>
            <a:r>
              <a:rPr lang="en-US" dirty="0" smtClean="0"/>
              <a:t>…</a:t>
            </a:r>
          </a:p>
          <a:p>
            <a:pPr lvl="1"/>
            <a:r>
              <a:rPr lang="en-US" dirty="0" smtClean="0"/>
              <a:t>On-premises requires purchase of a private certificate, Online certificate available from MS</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en-US"/>
          </a:p>
        </p:txBody>
      </p:sp>
      <p:sp>
        <p:nvSpPr>
          <p:cNvPr id="14" name="Dian numeron paikkamerkki 13"/>
          <p:cNvSpPr>
            <a:spLocks noGrp="1"/>
          </p:cNvSpPr>
          <p:nvPr>
            <p:ph type="sldNum" sz="quarter" idx="12"/>
          </p:nvPr>
        </p:nvSpPr>
        <p:spPr/>
        <p:txBody>
          <a:bodyPr/>
          <a:lstStyle/>
          <a:p>
            <a:fld id="{85605777-5A28-4DCA-8121-34AEB87BD8FA}" type="slidenum">
              <a:rPr lang="en-US" smtClean="0"/>
              <a:pPr/>
              <a:t>79</a:t>
            </a:fld>
            <a:endParaRPr lang="en-US"/>
          </a:p>
        </p:txBody>
      </p:sp>
      <p:sp>
        <p:nvSpPr>
          <p:cNvPr id="15" name="Alatunnisteen paikkamerkki 14"/>
          <p:cNvSpPr>
            <a:spLocks noGrp="1"/>
          </p:cNvSpPr>
          <p:nvPr>
            <p:ph type="ftr" sz="quarter" idx="11"/>
          </p:nvPr>
        </p:nvSpPr>
        <p:spPr/>
        <p:txBody>
          <a:bodyPr/>
          <a:lstStyle/>
          <a:p>
            <a:r>
              <a:rPr lang="en-US" smtClean="0"/>
              <a:t>Microsoft Dynamics CRM 2011 Walkthrough by Jukka Niiranen</a:t>
            </a:r>
            <a:endParaRPr lang="en-US"/>
          </a:p>
        </p:txBody>
      </p:sp>
      <p:pic>
        <p:nvPicPr>
          <p:cNvPr id="38913" name="Picture 1"/>
          <p:cNvPicPr>
            <a:picLocks noChangeAspect="1" noChangeArrowheads="1"/>
          </p:cNvPicPr>
          <p:nvPr/>
        </p:nvPicPr>
        <p:blipFill>
          <a:blip r:embed="rId2" cstate="print"/>
          <a:srcRect/>
          <a:stretch>
            <a:fillRect/>
          </a:stretch>
        </p:blipFill>
        <p:spPr bwMode="auto">
          <a:xfrm>
            <a:off x="4067944" y="5562178"/>
            <a:ext cx="4781550" cy="8191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UI </a:t>
            </a:r>
            <a:r>
              <a:rPr lang="fi-FI" dirty="0" err="1" smtClean="0"/>
              <a:t>customization</a:t>
            </a:r>
            <a:r>
              <a:rPr lang="fi-FI" dirty="0" smtClean="0"/>
              <a:t> </a:t>
            </a:r>
            <a:r>
              <a:rPr lang="fi-FI" dirty="0" err="1" smtClean="0"/>
              <a:t>options</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8</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Integration through Service Bus</a:t>
            </a:r>
            <a:endParaRPr lang="en-US"/>
          </a:p>
        </p:txBody>
      </p:sp>
      <p:sp>
        <p:nvSpPr>
          <p:cNvPr id="3" name="Sisällön paikkamerkki 2"/>
          <p:cNvSpPr>
            <a:spLocks noGrp="1"/>
          </p:cNvSpPr>
          <p:nvPr>
            <p:ph idx="1"/>
          </p:nvPr>
        </p:nvSpPr>
        <p:spPr>
          <a:xfrm>
            <a:off x="304800" y="1600200"/>
            <a:ext cx="8534400" cy="2908920"/>
          </a:xfrm>
        </p:spPr>
        <p:txBody>
          <a:bodyPr>
            <a:normAutofit fontScale="92500" lnSpcReduction="10000"/>
          </a:bodyPr>
          <a:lstStyle/>
          <a:p>
            <a:r>
              <a:rPr lang="en-US" dirty="0" smtClean="0"/>
              <a:t>CRM 2011 Online event execution pipeline has been exposed to </a:t>
            </a:r>
            <a:r>
              <a:rPr lang="en-US" dirty="0" err="1" smtClean="0"/>
              <a:t>AppFabric</a:t>
            </a:r>
            <a:r>
              <a:rPr lang="en-US" dirty="0" smtClean="0"/>
              <a:t> Service Bus</a:t>
            </a:r>
          </a:p>
          <a:p>
            <a:r>
              <a:rPr lang="en-US" dirty="0" smtClean="0"/>
              <a:t>Allows posting data processed in CRM events to Service Bus through a CRM plug-in</a:t>
            </a:r>
          </a:p>
          <a:p>
            <a:r>
              <a:rPr lang="en-US" dirty="0" smtClean="0"/>
              <a:t>Can be used for integration scenarios where CRM Online must exchange data with on-premises applications</a:t>
            </a:r>
            <a:endParaRPr lang="en-US" dirty="0"/>
          </a:p>
        </p:txBody>
      </p:sp>
      <p:sp>
        <p:nvSpPr>
          <p:cNvPr id="4" name="Päivämäärän paikkamerkki 3"/>
          <p:cNvSpPr>
            <a:spLocks noGrp="1"/>
          </p:cNvSpPr>
          <p:nvPr>
            <p:ph type="dt" sz="half" idx="10"/>
          </p:nvPr>
        </p:nvSpPr>
        <p:spPr/>
        <p:txBody>
          <a:bodyPr/>
          <a:lstStyle/>
          <a:p>
            <a:r>
              <a:rPr lang="fi-FI" smtClean="0"/>
              <a:t>31.10.2010</a:t>
            </a:r>
            <a:endParaRPr lang="en-US"/>
          </a:p>
        </p:txBody>
      </p:sp>
      <p:sp>
        <p:nvSpPr>
          <p:cNvPr id="5" name="Alatunnisteen paikkamerkki 4"/>
          <p:cNvSpPr>
            <a:spLocks noGrp="1"/>
          </p:cNvSpPr>
          <p:nvPr>
            <p:ph type="ftr" sz="quarter" idx="11"/>
          </p:nvPr>
        </p:nvSpPr>
        <p:spPr/>
        <p:txBody>
          <a:bodyPr/>
          <a:lstStyle/>
          <a:p>
            <a:r>
              <a:rPr lang="en-US" smtClean="0"/>
              <a:t>Microsoft Dynamics CRM 2011 Walkthrough by Jukka Niiranen</a:t>
            </a:r>
            <a:endParaRPr lang="en-US"/>
          </a:p>
        </p:txBody>
      </p:sp>
      <p:sp>
        <p:nvSpPr>
          <p:cNvPr id="6" name="Dian numeron paikkamerkki 5"/>
          <p:cNvSpPr>
            <a:spLocks noGrp="1"/>
          </p:cNvSpPr>
          <p:nvPr>
            <p:ph type="sldNum" sz="quarter" idx="12"/>
          </p:nvPr>
        </p:nvSpPr>
        <p:spPr/>
        <p:txBody>
          <a:bodyPr/>
          <a:lstStyle/>
          <a:p>
            <a:fld id="{85605777-5A28-4DCA-8121-34AEB87BD8FA}" type="slidenum">
              <a:rPr lang="en-US" smtClean="0"/>
              <a:pPr/>
              <a:t>80</a:t>
            </a:fld>
            <a:endParaRPr lang="en-US"/>
          </a:p>
        </p:txBody>
      </p:sp>
      <p:pic>
        <p:nvPicPr>
          <p:cNvPr id="8194" name="Picture 2" descr="CRM to Service Bus Scenario"/>
          <p:cNvPicPr>
            <a:picLocks noChangeAspect="1" noChangeArrowheads="1"/>
          </p:cNvPicPr>
          <p:nvPr/>
        </p:nvPicPr>
        <p:blipFill>
          <a:blip r:embed="rId2" cstate="print"/>
          <a:srcRect/>
          <a:stretch>
            <a:fillRect/>
          </a:stretch>
        </p:blipFill>
        <p:spPr bwMode="auto">
          <a:xfrm>
            <a:off x="3487825" y="3933056"/>
            <a:ext cx="5476664" cy="2592288"/>
          </a:xfrm>
          <a:prstGeom prst="rect">
            <a:avLst/>
          </a:prstGeom>
          <a:noFill/>
        </p:spPr>
      </p:pic>
      <p:sp>
        <p:nvSpPr>
          <p:cNvPr id="8" name="Tekstikehys 7"/>
          <p:cNvSpPr txBox="1"/>
          <p:nvPr/>
        </p:nvSpPr>
        <p:spPr>
          <a:xfrm>
            <a:off x="3995936" y="6237312"/>
            <a:ext cx="4392488" cy="276999"/>
          </a:xfrm>
          <a:prstGeom prst="rect">
            <a:avLst/>
          </a:prstGeom>
          <a:noFill/>
        </p:spPr>
        <p:txBody>
          <a:bodyPr wrap="square" rtlCol="0">
            <a:spAutoFit/>
          </a:bodyPr>
          <a:lstStyle/>
          <a:p>
            <a:pPr algn="r"/>
            <a:r>
              <a:rPr lang="en-US" sz="1200" i="1" dirty="0" smtClean="0"/>
              <a:t>From Microsoft Dynamics CRM 2011 Beta SDK</a:t>
            </a:r>
            <a:endParaRPr lang="en-US" sz="1200" i="1"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Upgrading</a:t>
            </a:r>
            <a:endParaRPr lang="en-US" dirty="0"/>
          </a:p>
        </p:txBody>
      </p:sp>
      <p:sp>
        <p:nvSpPr>
          <p:cNvPr id="3" name="Tekstin paikkamerkki 2"/>
          <p:cNvSpPr>
            <a:spLocks noGrp="1"/>
          </p:cNvSpPr>
          <p:nvPr>
            <p:ph type="body" idx="1"/>
          </p:nvPr>
        </p:nvSpPr>
        <p:spPr/>
        <p:txBody>
          <a:bodyPr/>
          <a:lstStyle/>
          <a:p>
            <a:endParaRPr lang="en-US"/>
          </a:p>
        </p:txBody>
      </p:sp>
      <p:sp>
        <p:nvSpPr>
          <p:cNvPr id="4" name="Päivämäärän paikkamerkki 3"/>
          <p:cNvSpPr>
            <a:spLocks noGrp="1"/>
          </p:cNvSpPr>
          <p:nvPr>
            <p:ph type="dt" sz="half" idx="10"/>
          </p:nvPr>
        </p:nvSpPr>
        <p:spPr/>
        <p:txBody>
          <a:bodyPr/>
          <a:lstStyle/>
          <a:p>
            <a:r>
              <a:rPr lang="fi-FI" smtClean="0"/>
              <a:t>31.10.2010</a:t>
            </a:r>
            <a:endParaRPr lang="fi-FI"/>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81</a:t>
            </a:fld>
            <a:endParaRPr lang="fi-FI"/>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System requirements</a:t>
            </a:r>
            <a:endParaRPr lang="en-US" dirty="0"/>
          </a:p>
        </p:txBody>
      </p:sp>
      <p:sp>
        <p:nvSpPr>
          <p:cNvPr id="3" name="Sisällön paikkamerkki 2"/>
          <p:cNvSpPr>
            <a:spLocks noGrp="1"/>
          </p:cNvSpPr>
          <p:nvPr>
            <p:ph idx="1"/>
          </p:nvPr>
        </p:nvSpPr>
        <p:spPr/>
        <p:txBody>
          <a:bodyPr/>
          <a:lstStyle/>
          <a:p>
            <a:r>
              <a:rPr lang="en-US" dirty="0" smtClean="0"/>
              <a:t>Server</a:t>
            </a:r>
          </a:p>
          <a:p>
            <a:pPr lvl="1"/>
            <a:r>
              <a:rPr lang="en-US" dirty="0" smtClean="0"/>
              <a:t>Only 64-bit SQL and IIS servers are supported</a:t>
            </a:r>
          </a:p>
          <a:p>
            <a:pPr lvl="1"/>
            <a:r>
              <a:rPr lang="en-US" dirty="0" smtClean="0"/>
              <a:t>Windows Server 2008, SQL Server 2008</a:t>
            </a:r>
          </a:p>
          <a:p>
            <a:pPr lvl="1"/>
            <a:r>
              <a:rPr lang="en-US" dirty="0" smtClean="0"/>
              <a:t>Exchange 2003, 2007, 2010, Online (optional)</a:t>
            </a:r>
          </a:p>
          <a:p>
            <a:pPr lvl="1"/>
            <a:r>
              <a:rPr lang="en-US" dirty="0" smtClean="0"/>
              <a:t>SharePoint 2007, 2010 (optional)</a:t>
            </a:r>
          </a:p>
          <a:p>
            <a:r>
              <a:rPr lang="en-US" dirty="0" smtClean="0"/>
              <a:t>Client</a:t>
            </a:r>
          </a:p>
          <a:p>
            <a:pPr lvl="1"/>
            <a:r>
              <a:rPr lang="en-US" dirty="0" smtClean="0"/>
              <a:t>Office 2003 (SP3), 2007, 2010</a:t>
            </a:r>
          </a:p>
          <a:p>
            <a:pPr lvl="1"/>
            <a:r>
              <a:rPr lang="en-US" dirty="0" smtClean="0"/>
              <a:t>Internet Explorer 7, 8 (Beta does not yet support IE9)</a:t>
            </a:r>
          </a:p>
          <a:p>
            <a:pPr lvl="1"/>
            <a:r>
              <a:rPr lang="en-US" dirty="0" smtClean="0"/>
              <a:t>32-bit or 64-bit</a:t>
            </a:r>
            <a:endParaRPr lang="en-US" dirty="0"/>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82</a:t>
            </a:fld>
            <a:endParaRPr lang="fi-FI"/>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Upgrade paths</a:t>
            </a:r>
            <a:endParaRPr lang="en-US" dirty="0"/>
          </a:p>
        </p:txBody>
      </p:sp>
      <p:sp>
        <p:nvSpPr>
          <p:cNvPr id="3" name="Sisällön paikkamerkki 2"/>
          <p:cNvSpPr>
            <a:spLocks noGrp="1"/>
          </p:cNvSpPr>
          <p:nvPr>
            <p:ph idx="1"/>
          </p:nvPr>
        </p:nvSpPr>
        <p:spPr/>
        <p:txBody>
          <a:bodyPr>
            <a:normAutofit fontScale="92500"/>
          </a:bodyPr>
          <a:lstStyle/>
          <a:p>
            <a:r>
              <a:rPr lang="en-US" dirty="0" smtClean="0"/>
              <a:t>Migration</a:t>
            </a:r>
          </a:p>
          <a:p>
            <a:pPr lvl="1"/>
            <a:r>
              <a:rPr lang="en-US" dirty="0" smtClean="0"/>
              <a:t>Recommended option, allows import per organization</a:t>
            </a:r>
          </a:p>
          <a:p>
            <a:pPr lvl="1"/>
            <a:r>
              <a:rPr lang="en-US" dirty="0" smtClean="0"/>
              <a:t>Old CRM4 instance can remain operational during upgrade</a:t>
            </a:r>
          </a:p>
          <a:p>
            <a:pPr lvl="1"/>
            <a:r>
              <a:rPr lang="en-US" dirty="0" smtClean="0"/>
              <a:t>Separate SQL Server instances required</a:t>
            </a:r>
          </a:p>
          <a:p>
            <a:r>
              <a:rPr lang="en-US" dirty="0" smtClean="0"/>
              <a:t>Connect to existing</a:t>
            </a:r>
          </a:p>
          <a:p>
            <a:pPr lvl="1"/>
            <a:r>
              <a:rPr lang="en-US" dirty="0" smtClean="0"/>
              <a:t>Install new CRM server, upgrade existing SQL database</a:t>
            </a:r>
          </a:p>
          <a:p>
            <a:r>
              <a:rPr lang="en-US" dirty="0" smtClean="0"/>
              <a:t>In-place</a:t>
            </a:r>
          </a:p>
          <a:p>
            <a:pPr lvl="1"/>
            <a:r>
              <a:rPr lang="en-US" dirty="0" smtClean="0"/>
              <a:t>Most simple process, but old server environment must meet 2011 requirements</a:t>
            </a:r>
          </a:p>
          <a:p>
            <a:r>
              <a:rPr lang="en-US" dirty="0" smtClean="0"/>
              <a:t>CRM 3.0 environments must first be upgraded to CRM 4.0 (can use trial version)</a:t>
            </a:r>
            <a:endParaRPr lang="en-US" dirty="0"/>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83</a:t>
            </a:fld>
            <a:endParaRPr lang="fi-FI"/>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Client upgrade</a:t>
            </a:r>
            <a:endParaRPr lang="en-US" dirty="0"/>
          </a:p>
        </p:txBody>
      </p:sp>
      <p:sp>
        <p:nvSpPr>
          <p:cNvPr id="3" name="Sisällön paikkamerkki 2"/>
          <p:cNvSpPr>
            <a:spLocks noGrp="1"/>
          </p:cNvSpPr>
          <p:nvPr>
            <p:ph idx="1"/>
          </p:nvPr>
        </p:nvSpPr>
        <p:spPr/>
        <p:txBody>
          <a:bodyPr/>
          <a:lstStyle/>
          <a:p>
            <a:r>
              <a:rPr lang="en-US" dirty="0" smtClean="0"/>
              <a:t>CRM 4.0 Outlook clients (UR7+) are compatible with CRM 2011 server</a:t>
            </a:r>
          </a:p>
          <a:p>
            <a:r>
              <a:rPr lang="en-US" dirty="0" smtClean="0"/>
              <a:t>CRM 2011 clients are NOT compatible with CRM 4.0 server</a:t>
            </a:r>
          </a:p>
          <a:p>
            <a:r>
              <a:rPr lang="en-US" dirty="0" smtClean="0"/>
              <a:t>New client cannot be pre-deployed, client upgrades to be performed after server upgrade</a:t>
            </a:r>
          </a:p>
          <a:p>
            <a:r>
              <a:rPr lang="en-US" dirty="0" smtClean="0"/>
              <a:t>CRM 4.0 Offline client changes can be updated to CRM 2011 server, but Go Offline is not available for CRM 4.0 clients after server upgrade</a:t>
            </a:r>
            <a:endParaRPr lang="en-US" dirty="0"/>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84</a:t>
            </a:fld>
            <a:endParaRPr lang="fi-FI"/>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CRM 4.0 / 2011 customizations</a:t>
            </a:r>
            <a:endParaRPr lang="en-US" dirty="0"/>
          </a:p>
        </p:txBody>
      </p:sp>
      <p:sp>
        <p:nvSpPr>
          <p:cNvPr id="3" name="Sisällön paikkamerkki 2"/>
          <p:cNvSpPr>
            <a:spLocks noGrp="1"/>
          </p:cNvSpPr>
          <p:nvPr>
            <p:ph idx="1"/>
          </p:nvPr>
        </p:nvSpPr>
        <p:spPr>
          <a:xfrm>
            <a:off x="304800" y="1600200"/>
            <a:ext cx="8534400" cy="2044824"/>
          </a:xfrm>
        </p:spPr>
        <p:txBody>
          <a:bodyPr/>
          <a:lstStyle/>
          <a:p>
            <a:r>
              <a:rPr lang="en-US" dirty="0" smtClean="0"/>
              <a:t>You can’t directly import CRM 4.0 customizations into CRM 2011 system</a:t>
            </a:r>
          </a:p>
          <a:p>
            <a:r>
              <a:rPr lang="en-US" dirty="0" smtClean="0"/>
              <a:t>However, you can import a CRM 4.0 organization through the Deployment Manager</a:t>
            </a:r>
            <a:endParaRPr lang="en-US" dirty="0"/>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85</a:t>
            </a:fld>
            <a:endParaRPr lang="fi-FI"/>
          </a:p>
        </p:txBody>
      </p:sp>
      <p:pic>
        <p:nvPicPr>
          <p:cNvPr id="1026" name="Picture 2"/>
          <p:cNvPicPr>
            <a:picLocks noChangeAspect="1" noChangeArrowheads="1"/>
          </p:cNvPicPr>
          <p:nvPr/>
        </p:nvPicPr>
        <p:blipFill>
          <a:blip r:embed="rId2" cstate="print"/>
          <a:srcRect/>
          <a:stretch>
            <a:fillRect/>
          </a:stretch>
        </p:blipFill>
        <p:spPr bwMode="auto">
          <a:xfrm>
            <a:off x="4276479" y="3573016"/>
            <a:ext cx="4628057" cy="282543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Accelerators</a:t>
            </a:r>
            <a:endParaRPr lang="en-US" dirty="0"/>
          </a:p>
        </p:txBody>
      </p:sp>
      <p:sp>
        <p:nvSpPr>
          <p:cNvPr id="3" name="Sisällön paikkamerkki 2"/>
          <p:cNvSpPr>
            <a:spLocks noGrp="1"/>
          </p:cNvSpPr>
          <p:nvPr>
            <p:ph idx="1"/>
          </p:nvPr>
        </p:nvSpPr>
        <p:spPr/>
        <p:txBody>
          <a:bodyPr/>
          <a:lstStyle/>
          <a:p>
            <a:r>
              <a:rPr lang="en-US" smtClean="0"/>
              <a:t>New versions of the accelerators will be released, as stated by Microsoft</a:t>
            </a:r>
          </a:p>
          <a:p>
            <a:r>
              <a:rPr lang="en-US" smtClean="0"/>
              <a:t>However, unlikely to be available at CRM 2011 RTM/RTW</a:t>
            </a:r>
          </a:p>
          <a:p>
            <a:pPr lvl="1"/>
            <a:r>
              <a:rPr lang="en-US" smtClean="0"/>
              <a:t>Latest estimate: 6 months after CRM 2011 RTW</a:t>
            </a:r>
          </a:p>
          <a:p>
            <a:r>
              <a:rPr lang="en-US" smtClean="0"/>
              <a:t>Upgrading an existing CRM 4.0 instance to CRM 2011 with the accelerator components installed may</a:t>
            </a:r>
            <a:r>
              <a:rPr lang="en-US" i="1" smtClean="0"/>
              <a:t> </a:t>
            </a:r>
            <a:r>
              <a:rPr lang="en-US" smtClean="0"/>
              <a:t>work, but there’s no guarantee on functionality</a:t>
            </a:r>
            <a:endParaRPr lang="en-US"/>
          </a:p>
        </p:txBody>
      </p:sp>
      <p:sp>
        <p:nvSpPr>
          <p:cNvPr id="13" name="Päivämäärän paikkamerkki 12"/>
          <p:cNvSpPr>
            <a:spLocks noGrp="1"/>
          </p:cNvSpPr>
          <p:nvPr>
            <p:ph type="dt" sz="half" idx="10"/>
          </p:nvPr>
        </p:nvSpPr>
        <p:spPr/>
        <p:txBody>
          <a:bodyPr/>
          <a:lstStyle/>
          <a:p>
            <a:r>
              <a:rPr lang="fi-FI" smtClean="0"/>
              <a:t>31.10.2010</a:t>
            </a:r>
            <a:endParaRPr lang="en-US"/>
          </a:p>
        </p:txBody>
      </p:sp>
      <p:sp>
        <p:nvSpPr>
          <p:cNvPr id="14" name="Dian numeron paikkamerkki 13"/>
          <p:cNvSpPr>
            <a:spLocks noGrp="1"/>
          </p:cNvSpPr>
          <p:nvPr>
            <p:ph type="sldNum" sz="quarter" idx="12"/>
          </p:nvPr>
        </p:nvSpPr>
        <p:spPr/>
        <p:txBody>
          <a:bodyPr/>
          <a:lstStyle/>
          <a:p>
            <a:fld id="{85605777-5A28-4DCA-8121-34AEB87BD8FA}" type="slidenum">
              <a:rPr lang="en-US" smtClean="0"/>
              <a:pPr/>
              <a:t>86</a:t>
            </a:fld>
            <a:endParaRPr lang="en-US"/>
          </a:p>
        </p:txBody>
      </p:sp>
      <p:sp>
        <p:nvSpPr>
          <p:cNvPr id="15" name="Alatunnisteen paikkamerkki 14"/>
          <p:cNvSpPr>
            <a:spLocks noGrp="1"/>
          </p:cNvSpPr>
          <p:nvPr>
            <p:ph type="ftr" sz="quarter" idx="11"/>
          </p:nvPr>
        </p:nvSpPr>
        <p:spPr/>
        <p:txBody>
          <a:bodyPr/>
          <a:lstStyle/>
          <a:p>
            <a:r>
              <a:rPr lang="en-US" smtClean="0"/>
              <a:t>Microsoft Dynamics CRM 2011 Walkthrough by Jukka Niiranen</a:t>
            </a: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Virtual machines for CRM 2011</a:t>
            </a:r>
            <a:endParaRPr lang="en-US"/>
          </a:p>
        </p:txBody>
      </p:sp>
      <p:sp>
        <p:nvSpPr>
          <p:cNvPr id="3" name="Sisällön paikkamerkki 2"/>
          <p:cNvSpPr>
            <a:spLocks noGrp="1"/>
          </p:cNvSpPr>
          <p:nvPr>
            <p:ph idx="1"/>
          </p:nvPr>
        </p:nvSpPr>
        <p:spPr/>
        <p:txBody>
          <a:bodyPr/>
          <a:lstStyle/>
          <a:p>
            <a:r>
              <a:rPr lang="en-US" dirty="0" smtClean="0"/>
              <a:t>Everything is x64 now (IIS, SQL) = no more MS Virtual PC or MS Virtual Server images</a:t>
            </a:r>
          </a:p>
          <a:p>
            <a:r>
              <a:rPr lang="en-US" dirty="0" smtClean="0"/>
              <a:t>Hyper-V is an option if you’re running Windows Server 2008 on your PC</a:t>
            </a:r>
          </a:p>
          <a:p>
            <a:r>
              <a:rPr lang="en-US" dirty="0" smtClean="0"/>
              <a:t>If not, go for Oracle (Sun) </a:t>
            </a:r>
            <a:r>
              <a:rPr lang="en-US" dirty="0" err="1" smtClean="0"/>
              <a:t>VirtualBox</a:t>
            </a:r>
            <a:endParaRPr lang="en-US" dirty="0" smtClean="0"/>
          </a:p>
          <a:p>
            <a:r>
              <a:rPr lang="en-US" dirty="0" smtClean="0"/>
              <a:t>Creating a virtual machine with </a:t>
            </a:r>
            <a:r>
              <a:rPr lang="en-US" dirty="0" err="1" smtClean="0"/>
              <a:t>VirtualBox</a:t>
            </a:r>
            <a:r>
              <a:rPr lang="en-US" dirty="0" smtClean="0"/>
              <a:t>:</a:t>
            </a:r>
          </a:p>
          <a:p>
            <a:pPr lvl="1"/>
            <a:r>
              <a:rPr lang="en-US" dirty="0" smtClean="0">
                <a:hlinkClick r:id="rId2"/>
              </a:rPr>
              <a:t>http://crmscape.blogspot.com/2010/09/creating-ms-crm-2011-vm-part-1-of-2.html</a:t>
            </a:r>
            <a:endParaRPr lang="en-US" dirty="0" smtClean="0"/>
          </a:p>
        </p:txBody>
      </p:sp>
      <p:sp>
        <p:nvSpPr>
          <p:cNvPr id="13" name="Päivämäärän paikkamerkki 12"/>
          <p:cNvSpPr>
            <a:spLocks noGrp="1"/>
          </p:cNvSpPr>
          <p:nvPr>
            <p:ph type="dt" sz="half" idx="10"/>
          </p:nvPr>
        </p:nvSpPr>
        <p:spPr/>
        <p:txBody>
          <a:bodyPr/>
          <a:lstStyle/>
          <a:p>
            <a:r>
              <a:rPr lang="fi-FI" smtClean="0"/>
              <a:t>31.10.2010</a:t>
            </a:r>
            <a:endParaRPr lang="en-US"/>
          </a:p>
        </p:txBody>
      </p:sp>
      <p:sp>
        <p:nvSpPr>
          <p:cNvPr id="14" name="Dian numeron paikkamerkki 13"/>
          <p:cNvSpPr>
            <a:spLocks noGrp="1"/>
          </p:cNvSpPr>
          <p:nvPr>
            <p:ph type="sldNum" sz="quarter" idx="12"/>
          </p:nvPr>
        </p:nvSpPr>
        <p:spPr/>
        <p:txBody>
          <a:bodyPr/>
          <a:lstStyle/>
          <a:p>
            <a:fld id="{85605777-5A28-4DCA-8121-34AEB87BD8FA}" type="slidenum">
              <a:rPr lang="en-US" smtClean="0"/>
              <a:pPr/>
              <a:t>87</a:t>
            </a:fld>
            <a:endParaRPr lang="en-US"/>
          </a:p>
        </p:txBody>
      </p:sp>
      <p:sp>
        <p:nvSpPr>
          <p:cNvPr id="15" name="Alatunnisteen paikkamerkki 14"/>
          <p:cNvSpPr>
            <a:spLocks noGrp="1"/>
          </p:cNvSpPr>
          <p:nvPr>
            <p:ph type="ftr" sz="quarter" idx="11"/>
          </p:nvPr>
        </p:nvSpPr>
        <p:spPr/>
        <p:txBody>
          <a:bodyPr/>
          <a:lstStyle/>
          <a:p>
            <a:r>
              <a:rPr lang="en-US" smtClean="0"/>
              <a:t>Microsoft Dynamics CRM 2011 Walkthrough by Jukka Niiranen</a:t>
            </a: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Code</a:t>
            </a:r>
            <a:r>
              <a:rPr lang="fi-FI" dirty="0" smtClean="0"/>
              <a:t> </a:t>
            </a:r>
            <a:r>
              <a:rPr lang="fi-FI" dirty="0" err="1" smtClean="0"/>
              <a:t>compatibility</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88</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Web </a:t>
            </a:r>
            <a:r>
              <a:rPr lang="fi-FI" dirty="0" err="1" smtClean="0"/>
              <a:t>service</a:t>
            </a:r>
            <a:endParaRPr lang="en-US" dirty="0"/>
          </a:p>
        </p:txBody>
      </p:sp>
      <p:sp>
        <p:nvSpPr>
          <p:cNvPr id="3" name="Sisällön paikkamerkki 2"/>
          <p:cNvSpPr>
            <a:spLocks noGrp="1"/>
          </p:cNvSpPr>
          <p:nvPr>
            <p:ph idx="1"/>
          </p:nvPr>
        </p:nvSpPr>
        <p:spPr/>
        <p:txBody>
          <a:bodyPr/>
          <a:lstStyle/>
          <a:p>
            <a:r>
              <a:rPr lang="en-US" dirty="0" smtClean="0"/>
              <a:t>CRM 4.0 web service endpoint (2007) is supported, CRM 3.0 (2006) is not available</a:t>
            </a:r>
          </a:p>
          <a:p>
            <a:r>
              <a:rPr lang="en-US" dirty="0" smtClean="0"/>
              <a:t>Web service authentication </a:t>
            </a:r>
            <a:r>
              <a:rPr lang="en-US" dirty="0" err="1" smtClean="0"/>
              <a:t>throuhg</a:t>
            </a:r>
            <a:r>
              <a:rPr lang="en-US" dirty="0" smtClean="0"/>
              <a:t> WCF</a:t>
            </a:r>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89</a:t>
            </a:fld>
            <a:endParaRPr lang="fi-FI"/>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Ribbon</a:t>
            </a:r>
            <a:r>
              <a:rPr lang="fi-FI" dirty="0" smtClean="0"/>
              <a:t> </a:t>
            </a:r>
            <a:r>
              <a:rPr lang="fi-FI" dirty="0" err="1" smtClean="0"/>
              <a:t>customization</a:t>
            </a:r>
            <a:endParaRPr lang="fi-FI" dirty="0"/>
          </a:p>
        </p:txBody>
      </p:sp>
      <p:sp>
        <p:nvSpPr>
          <p:cNvPr id="3" name="Sisällön paikkamerkki 2"/>
          <p:cNvSpPr>
            <a:spLocks noGrp="1"/>
          </p:cNvSpPr>
          <p:nvPr>
            <p:ph idx="1"/>
          </p:nvPr>
        </p:nvSpPr>
        <p:spPr/>
        <p:txBody>
          <a:bodyPr/>
          <a:lstStyle/>
          <a:p>
            <a:r>
              <a:rPr lang="fi-FI" dirty="0" err="1" smtClean="0"/>
              <a:t>Create</a:t>
            </a:r>
            <a:r>
              <a:rPr lang="fi-FI" dirty="0" smtClean="0"/>
              <a:t> </a:t>
            </a:r>
            <a:r>
              <a:rPr lang="fi-FI" dirty="0" err="1" smtClean="0"/>
              <a:t>custom</a:t>
            </a:r>
            <a:r>
              <a:rPr lang="fi-FI" dirty="0" smtClean="0"/>
              <a:t> </a:t>
            </a:r>
            <a:r>
              <a:rPr lang="fi-FI" dirty="0" err="1" smtClean="0"/>
              <a:t>sections</a:t>
            </a:r>
            <a:r>
              <a:rPr lang="fi-FI" dirty="0" smtClean="0"/>
              <a:t> and </a:t>
            </a:r>
            <a:r>
              <a:rPr lang="fi-FI" dirty="0" err="1" smtClean="0"/>
              <a:t>buttons</a:t>
            </a:r>
            <a:r>
              <a:rPr lang="fi-FI" dirty="0" smtClean="0"/>
              <a:t> to </a:t>
            </a:r>
            <a:r>
              <a:rPr lang="fi-FI" dirty="0" err="1" smtClean="0"/>
              <a:t>ribbons</a:t>
            </a:r>
            <a:endParaRPr lang="fi-FI" dirty="0" smtClean="0"/>
          </a:p>
          <a:p>
            <a:r>
              <a:rPr lang="fi-FI" dirty="0" err="1" smtClean="0"/>
              <a:t>Default</a:t>
            </a:r>
            <a:r>
              <a:rPr lang="fi-FI" dirty="0" smtClean="0"/>
              <a:t> </a:t>
            </a:r>
            <a:r>
              <a:rPr lang="fi-FI" dirty="0" err="1" smtClean="0"/>
              <a:t>ribbon</a:t>
            </a:r>
            <a:r>
              <a:rPr lang="fi-FI" dirty="0" smtClean="0"/>
              <a:t> </a:t>
            </a:r>
            <a:r>
              <a:rPr lang="fi-FI" dirty="0" err="1" smtClean="0"/>
              <a:t>elements</a:t>
            </a:r>
            <a:r>
              <a:rPr lang="fi-FI" dirty="0" smtClean="0"/>
              <a:t> </a:t>
            </a:r>
            <a:r>
              <a:rPr lang="fi-FI" dirty="0" err="1" smtClean="0"/>
              <a:t>can</a:t>
            </a:r>
            <a:r>
              <a:rPr lang="fi-FI" dirty="0" smtClean="0"/>
              <a:t> </a:t>
            </a:r>
            <a:r>
              <a:rPr lang="fi-FI" dirty="0" err="1" smtClean="0"/>
              <a:t>be</a:t>
            </a:r>
            <a:r>
              <a:rPr lang="fi-FI" dirty="0" smtClean="0"/>
              <a:t> </a:t>
            </a:r>
            <a:r>
              <a:rPr lang="fi-FI" dirty="0" err="1" smtClean="0"/>
              <a:t>hidden</a:t>
            </a:r>
            <a:r>
              <a:rPr lang="fi-FI" dirty="0" smtClean="0"/>
              <a:t> </a:t>
            </a:r>
            <a:r>
              <a:rPr lang="fi-FI" dirty="0" err="1" smtClean="0"/>
              <a:t>or</a:t>
            </a:r>
            <a:r>
              <a:rPr lang="fi-FI" dirty="0" smtClean="0"/>
              <a:t> </a:t>
            </a:r>
            <a:r>
              <a:rPr lang="fi-FI" dirty="0" err="1" smtClean="0"/>
              <a:t>overwritten</a:t>
            </a:r>
            <a:r>
              <a:rPr lang="fi-FI" dirty="0" smtClean="0"/>
              <a:t> </a:t>
            </a:r>
            <a:r>
              <a:rPr lang="fi-FI" dirty="0" err="1" smtClean="0"/>
              <a:t>with</a:t>
            </a:r>
            <a:r>
              <a:rPr lang="fi-FI" dirty="0" smtClean="0"/>
              <a:t> </a:t>
            </a:r>
            <a:r>
              <a:rPr lang="fi-FI" dirty="0" err="1" smtClean="0"/>
              <a:t>custom</a:t>
            </a:r>
            <a:r>
              <a:rPr lang="fi-FI" dirty="0" smtClean="0"/>
              <a:t> </a:t>
            </a:r>
            <a:r>
              <a:rPr lang="fi-FI" dirty="0" err="1" smtClean="0"/>
              <a:t>elements</a:t>
            </a:r>
            <a:endParaRPr lang="fi-FI" dirty="0" smtClean="0"/>
          </a:p>
          <a:p>
            <a:r>
              <a:rPr lang="fi-FI" dirty="0" smtClean="0"/>
              <a:t>No GUI </a:t>
            </a:r>
            <a:r>
              <a:rPr lang="fi-FI" dirty="0" err="1" smtClean="0"/>
              <a:t>editor</a:t>
            </a:r>
            <a:r>
              <a:rPr lang="fi-FI" dirty="0" smtClean="0"/>
              <a:t>, </a:t>
            </a:r>
            <a:r>
              <a:rPr lang="fi-FI" dirty="0" err="1" smtClean="0"/>
              <a:t>modifications</a:t>
            </a:r>
            <a:r>
              <a:rPr lang="fi-FI" dirty="0" smtClean="0"/>
              <a:t> </a:t>
            </a:r>
            <a:r>
              <a:rPr lang="fi-FI" dirty="0" err="1" smtClean="0"/>
              <a:t>done</a:t>
            </a:r>
            <a:r>
              <a:rPr lang="fi-FI" dirty="0" smtClean="0"/>
              <a:t> </a:t>
            </a:r>
            <a:r>
              <a:rPr lang="fi-FI" dirty="0" err="1" smtClean="0"/>
              <a:t>through</a:t>
            </a:r>
            <a:r>
              <a:rPr lang="fi-FI" dirty="0" smtClean="0"/>
              <a:t> XML:</a:t>
            </a:r>
          </a:p>
          <a:p>
            <a:pPr lvl="1"/>
            <a:r>
              <a:rPr lang="fi-FI" dirty="0" err="1" smtClean="0"/>
              <a:t>Export</a:t>
            </a:r>
            <a:r>
              <a:rPr lang="fi-FI" dirty="0" smtClean="0"/>
              <a:t> the </a:t>
            </a:r>
            <a:r>
              <a:rPr lang="fi-FI" dirty="0" err="1" smtClean="0"/>
              <a:t>solution</a:t>
            </a:r>
            <a:r>
              <a:rPr lang="fi-FI" dirty="0" smtClean="0"/>
              <a:t> </a:t>
            </a:r>
            <a:r>
              <a:rPr lang="fi-FI" dirty="0" err="1" smtClean="0"/>
              <a:t>customizations</a:t>
            </a:r>
            <a:endParaRPr lang="fi-FI" dirty="0" smtClean="0"/>
          </a:p>
          <a:p>
            <a:pPr lvl="1"/>
            <a:r>
              <a:rPr lang="fi-FI" dirty="0" err="1" smtClean="0"/>
              <a:t>Edit</a:t>
            </a:r>
            <a:r>
              <a:rPr lang="fi-FI" dirty="0" smtClean="0"/>
              <a:t> the </a:t>
            </a:r>
            <a:r>
              <a:rPr lang="fi-FI" dirty="0" err="1" smtClean="0"/>
              <a:t>RibbonDiffXml</a:t>
            </a:r>
            <a:endParaRPr lang="fi-FI" dirty="0" smtClean="0"/>
          </a:p>
          <a:p>
            <a:pPr lvl="1"/>
            <a:r>
              <a:rPr lang="fi-FI" dirty="0" err="1" smtClean="0"/>
              <a:t>Create</a:t>
            </a:r>
            <a:r>
              <a:rPr lang="fi-FI" dirty="0" smtClean="0"/>
              <a:t> Web Resources for </a:t>
            </a:r>
            <a:r>
              <a:rPr lang="fi-FI" dirty="0" err="1" smtClean="0"/>
              <a:t>icons</a:t>
            </a:r>
            <a:r>
              <a:rPr lang="fi-FI" dirty="0" smtClean="0"/>
              <a:t> and </a:t>
            </a:r>
            <a:r>
              <a:rPr lang="fi-FI" dirty="0" err="1" smtClean="0"/>
              <a:t>scripts</a:t>
            </a:r>
            <a:endParaRPr lang="fi-FI" dirty="0" smtClean="0"/>
          </a:p>
          <a:p>
            <a:pPr lvl="1"/>
            <a:r>
              <a:rPr lang="fi-FI" dirty="0" smtClean="0"/>
              <a:t>Import </a:t>
            </a:r>
            <a:r>
              <a:rPr lang="fi-FI" dirty="0" err="1" smtClean="0"/>
              <a:t>solution</a:t>
            </a:r>
            <a:endParaRPr lang="fi-FI" dirty="0" smtClean="0"/>
          </a:p>
          <a:p>
            <a:r>
              <a:rPr lang="fi-FI" dirty="0" smtClean="0"/>
              <a:t>Outlook 2003 and 2007 </a:t>
            </a:r>
            <a:r>
              <a:rPr lang="fi-FI" dirty="0" err="1" smtClean="0"/>
              <a:t>will</a:t>
            </a:r>
            <a:r>
              <a:rPr lang="fi-FI" dirty="0" smtClean="0"/>
              <a:t> </a:t>
            </a:r>
            <a:r>
              <a:rPr lang="fi-FI" dirty="0" err="1" smtClean="0"/>
              <a:t>display</a:t>
            </a:r>
            <a:r>
              <a:rPr lang="fi-FI" dirty="0" smtClean="0"/>
              <a:t> </a:t>
            </a:r>
            <a:r>
              <a:rPr lang="fi-FI" dirty="0" err="1" smtClean="0"/>
              <a:t>ribbon</a:t>
            </a:r>
            <a:r>
              <a:rPr lang="fi-FI" dirty="0" smtClean="0"/>
              <a:t> </a:t>
            </a:r>
            <a:r>
              <a:rPr lang="fi-FI" dirty="0" err="1" smtClean="0"/>
              <a:t>elements</a:t>
            </a:r>
            <a:r>
              <a:rPr lang="fi-FI" dirty="0" smtClean="0"/>
              <a:t> as </a:t>
            </a:r>
            <a:r>
              <a:rPr lang="fi-FI" dirty="0" err="1" smtClean="0"/>
              <a:t>menus</a:t>
            </a:r>
            <a:r>
              <a:rPr lang="fi-FI" dirty="0" smtClean="0"/>
              <a:t>, Outlook 2010 </a:t>
            </a:r>
            <a:r>
              <a:rPr lang="fi-FI" dirty="0" err="1" smtClean="0"/>
              <a:t>has</a:t>
            </a:r>
            <a:r>
              <a:rPr lang="fi-FI" dirty="0" smtClean="0"/>
              <a:t> </a:t>
            </a:r>
            <a:r>
              <a:rPr lang="fi-FI" dirty="0" err="1" smtClean="0"/>
              <a:t>full</a:t>
            </a:r>
            <a:r>
              <a:rPr lang="fi-FI" dirty="0" smtClean="0"/>
              <a:t> </a:t>
            </a:r>
            <a:r>
              <a:rPr lang="fi-FI" dirty="0" err="1" smtClean="0"/>
              <a:t>ribbon</a:t>
            </a:r>
            <a:endParaRPr lang="fi-FI"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9</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Plug-ins</a:t>
            </a:r>
            <a:endParaRPr lang="en-US" dirty="0"/>
          </a:p>
        </p:txBody>
      </p:sp>
      <p:sp>
        <p:nvSpPr>
          <p:cNvPr id="3" name="Sisällön paikkamerkki 2"/>
          <p:cNvSpPr>
            <a:spLocks noGrp="1"/>
          </p:cNvSpPr>
          <p:nvPr>
            <p:ph idx="1"/>
          </p:nvPr>
        </p:nvSpPr>
        <p:spPr/>
        <p:txBody>
          <a:bodyPr/>
          <a:lstStyle/>
          <a:p>
            <a:r>
              <a:rPr lang="en-US" dirty="0" smtClean="0"/>
              <a:t>Sandbox (isolation mode) not available for CRM 4.0 plug-ins</a:t>
            </a:r>
          </a:p>
          <a:p>
            <a:r>
              <a:rPr lang="en-US" dirty="0" smtClean="0"/>
              <a:t>CRM 3.0 plug-ins (callouts) are not supported</a:t>
            </a:r>
            <a:endParaRPr lang="en-US" dirty="0"/>
          </a:p>
        </p:txBody>
      </p:sp>
      <p:sp>
        <p:nvSpPr>
          <p:cNvPr id="4" name="Päivämäärän paikkamerkki 3"/>
          <p:cNvSpPr>
            <a:spLocks noGrp="1"/>
          </p:cNvSpPr>
          <p:nvPr>
            <p:ph type="dt" sz="half" idx="10"/>
          </p:nvPr>
        </p:nvSpPr>
        <p:spPr/>
        <p:txBody>
          <a:bodyPr/>
          <a:lstStyle/>
          <a:p>
            <a:r>
              <a:rPr lang="fi-FI" smtClean="0"/>
              <a:t>31.10.2010</a:t>
            </a:r>
            <a:endParaRPr lang="fi-FI" dirty="0"/>
          </a:p>
        </p:txBody>
      </p:sp>
      <p:sp>
        <p:nvSpPr>
          <p:cNvPr id="5" name="Alatunnisteen paikkamerkki 4"/>
          <p:cNvSpPr>
            <a:spLocks noGrp="1"/>
          </p:cNvSpPr>
          <p:nvPr>
            <p:ph type="ftr" sz="quarter" idx="11"/>
          </p:nvPr>
        </p:nvSpPr>
        <p:spPr/>
        <p:txBody>
          <a:bodyPr/>
          <a:lstStyle/>
          <a:p>
            <a:r>
              <a:rPr lang="fi-FI" smtClean="0"/>
              <a:t>Microsoft Dynamics CRM 2011 Walkthrough by Jukka Niiranen</a:t>
            </a:r>
            <a:endParaRPr lang="fi-FI" dirty="0"/>
          </a:p>
        </p:txBody>
      </p:sp>
      <p:sp>
        <p:nvSpPr>
          <p:cNvPr id="6" name="Dian numeron paikkamerkki 5"/>
          <p:cNvSpPr>
            <a:spLocks noGrp="1"/>
          </p:cNvSpPr>
          <p:nvPr>
            <p:ph type="sldNum" sz="quarter" idx="12"/>
          </p:nvPr>
        </p:nvSpPr>
        <p:spPr/>
        <p:txBody>
          <a:bodyPr/>
          <a:lstStyle/>
          <a:p>
            <a:fld id="{85605777-5A28-4DCA-8121-34AEB87BD8FA}" type="slidenum">
              <a:rPr lang="fi-FI" smtClean="0"/>
              <a:pPr/>
              <a:t>90</a:t>
            </a:fld>
            <a:endParaRPr lang="fi-FI"/>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crmForm object is deprecated</a:t>
            </a:r>
            <a:endParaRPr lang="en-US"/>
          </a:p>
        </p:txBody>
      </p:sp>
      <p:sp>
        <p:nvSpPr>
          <p:cNvPr id="3" name="Sisällön paikkamerkki 2"/>
          <p:cNvSpPr>
            <a:spLocks noGrp="1"/>
          </p:cNvSpPr>
          <p:nvPr>
            <p:ph idx="1"/>
          </p:nvPr>
        </p:nvSpPr>
        <p:spPr/>
        <p:txBody>
          <a:bodyPr/>
          <a:lstStyle/>
          <a:p>
            <a:r>
              <a:rPr lang="en-US" dirty="0" err="1" smtClean="0"/>
              <a:t>Xrm.Page</a:t>
            </a:r>
            <a:r>
              <a:rPr lang="en-US" dirty="0" smtClean="0"/>
              <a:t> object is the new namespace</a:t>
            </a:r>
          </a:p>
          <a:p>
            <a:r>
              <a:rPr lang="en-US" dirty="0" err="1" smtClean="0"/>
              <a:t>crmForm</a:t>
            </a:r>
            <a:r>
              <a:rPr lang="en-US" dirty="0" smtClean="0"/>
              <a:t> backward compatibility but with limited features</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91</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pic>
        <p:nvPicPr>
          <p:cNvPr id="7" name="Picture 2" descr="Xrm.Page object model"/>
          <p:cNvPicPr>
            <a:picLocks noChangeAspect="1" noChangeArrowheads="1"/>
          </p:cNvPicPr>
          <p:nvPr/>
        </p:nvPicPr>
        <p:blipFill>
          <a:blip r:embed="rId2" cstate="print"/>
          <a:srcRect/>
          <a:stretch>
            <a:fillRect/>
          </a:stretch>
        </p:blipFill>
        <p:spPr bwMode="auto">
          <a:xfrm>
            <a:off x="3563888" y="2708200"/>
            <a:ext cx="5178702" cy="3469731"/>
          </a:xfrm>
          <a:prstGeom prst="rect">
            <a:avLst/>
          </a:prstGeom>
          <a:noFill/>
        </p:spPr>
      </p:pic>
      <p:sp>
        <p:nvSpPr>
          <p:cNvPr id="8" name="Tekstikehys 7"/>
          <p:cNvSpPr txBox="1"/>
          <p:nvPr/>
        </p:nvSpPr>
        <p:spPr>
          <a:xfrm>
            <a:off x="4499992" y="6237312"/>
            <a:ext cx="4392488" cy="276999"/>
          </a:xfrm>
          <a:prstGeom prst="rect">
            <a:avLst/>
          </a:prstGeom>
          <a:noFill/>
        </p:spPr>
        <p:txBody>
          <a:bodyPr wrap="square" rtlCol="0">
            <a:spAutoFit/>
          </a:bodyPr>
          <a:lstStyle/>
          <a:p>
            <a:r>
              <a:rPr lang="en-US" sz="1200" i="1" dirty="0" smtClean="0"/>
              <a:t>From Microsoft Dynamics CRM 2011 Beta SDK</a:t>
            </a:r>
            <a:endParaRPr lang="en-US" sz="1200" i="1"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tsikko 2"/>
          <p:cNvSpPr>
            <a:spLocks noGrp="1"/>
          </p:cNvSpPr>
          <p:nvPr>
            <p:ph type="title"/>
          </p:nvPr>
        </p:nvSpPr>
        <p:spPr/>
        <p:txBody>
          <a:bodyPr/>
          <a:lstStyle/>
          <a:p>
            <a:r>
              <a:rPr lang="fi-FI" dirty="0" err="1" smtClean="0"/>
              <a:t>Form</a:t>
            </a:r>
            <a:r>
              <a:rPr lang="fi-FI" dirty="0" smtClean="0"/>
              <a:t> </a:t>
            </a:r>
            <a:r>
              <a:rPr lang="fi-FI" dirty="0" err="1" smtClean="0"/>
              <a:t>scripts</a:t>
            </a:r>
            <a:endParaRPr lang="fi-FI" dirty="0"/>
          </a:p>
        </p:txBody>
      </p:sp>
      <p:sp>
        <p:nvSpPr>
          <p:cNvPr id="4" name="Sisällön paikkamerkki 3"/>
          <p:cNvSpPr>
            <a:spLocks noGrp="1"/>
          </p:cNvSpPr>
          <p:nvPr>
            <p:ph idx="1"/>
          </p:nvPr>
        </p:nvSpPr>
        <p:spPr/>
        <p:txBody>
          <a:bodyPr/>
          <a:lstStyle/>
          <a:p>
            <a:r>
              <a:rPr lang="en-US" dirty="0" smtClean="0"/>
              <a:t>Changes in the Client API scripting model and namespaces</a:t>
            </a:r>
          </a:p>
          <a:p>
            <a:pPr lvl="1"/>
            <a:r>
              <a:rPr lang="en-US" dirty="0" smtClean="0"/>
              <a:t>Old: </a:t>
            </a:r>
            <a:r>
              <a:rPr lang="en-US" sz="1800" dirty="0" err="1" smtClean="0">
                <a:latin typeface="Consolas" pitchFamily="49" charset="0"/>
                <a:cs typeface="Consolas" pitchFamily="49" charset="0"/>
              </a:rPr>
              <a:t>var</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AccName</a:t>
            </a:r>
            <a:r>
              <a:rPr lang="en-US" sz="1800" dirty="0" smtClean="0">
                <a:latin typeface="Consolas" pitchFamily="49" charset="0"/>
                <a:cs typeface="Consolas" pitchFamily="49" charset="0"/>
              </a:rPr>
              <a:t> = </a:t>
            </a:r>
            <a:r>
              <a:rPr lang="en-US" sz="1800" dirty="0" err="1" smtClean="0">
                <a:latin typeface="Consolas" pitchFamily="49" charset="0"/>
                <a:cs typeface="Consolas" pitchFamily="49" charset="0"/>
              </a:rPr>
              <a:t>crmForm.all.name.DataValue</a:t>
            </a:r>
            <a:endParaRPr lang="en-US" sz="1800" dirty="0" smtClean="0">
              <a:latin typeface="Consolas" pitchFamily="49" charset="0"/>
              <a:cs typeface="Consolas" pitchFamily="49" charset="0"/>
            </a:endParaRPr>
          </a:p>
          <a:p>
            <a:pPr lvl="1"/>
            <a:r>
              <a:rPr lang="en-US" dirty="0" smtClean="0"/>
              <a:t>New: </a:t>
            </a:r>
            <a:r>
              <a:rPr lang="en-US" sz="1800" dirty="0" err="1" smtClean="0">
                <a:latin typeface="Consolas" pitchFamily="49" charset="0"/>
                <a:cs typeface="Consolas" pitchFamily="49" charset="0"/>
              </a:rPr>
              <a:t>var</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AccName</a:t>
            </a:r>
            <a:r>
              <a:rPr lang="en-US" sz="1800" dirty="0" smtClean="0">
                <a:latin typeface="Consolas" pitchFamily="49" charset="0"/>
                <a:cs typeface="Consolas" pitchFamily="49" charset="0"/>
              </a:rPr>
              <a:t> = </a:t>
            </a:r>
            <a:r>
              <a:rPr lang="en-US" sz="1800" dirty="0" err="1" smtClean="0">
                <a:latin typeface="Consolas" pitchFamily="49" charset="0"/>
                <a:cs typeface="Consolas" pitchFamily="49" charset="0"/>
              </a:rPr>
              <a:t>Xrm.Page.getAttribute</a:t>
            </a:r>
            <a:r>
              <a:rPr lang="en-US" sz="1800" dirty="0" smtClean="0">
                <a:latin typeface="Consolas" pitchFamily="49" charset="0"/>
                <a:cs typeface="Consolas" pitchFamily="49" charset="0"/>
              </a:rPr>
              <a:t>(”name”).</a:t>
            </a:r>
            <a:r>
              <a:rPr lang="en-US" sz="1800" dirty="0" err="1" smtClean="0">
                <a:latin typeface="Consolas" pitchFamily="49" charset="0"/>
                <a:cs typeface="Consolas" pitchFamily="49" charset="0"/>
              </a:rPr>
              <a:t>getValue</a:t>
            </a:r>
            <a:r>
              <a:rPr lang="en-US" sz="1800" dirty="0" smtClean="0">
                <a:latin typeface="Consolas" pitchFamily="49" charset="0"/>
                <a:cs typeface="Consolas" pitchFamily="49" charset="0"/>
              </a:rPr>
              <a:t>()</a:t>
            </a:r>
          </a:p>
          <a:p>
            <a:r>
              <a:rPr lang="en-US" dirty="0" err="1" smtClean="0"/>
              <a:t>Javascript</a:t>
            </a:r>
            <a:r>
              <a:rPr lang="en-US" dirty="0" smtClean="0"/>
              <a:t> converter for CRM 4.0 scripts: </a:t>
            </a:r>
            <a:r>
              <a:rPr lang="en-US" dirty="0" smtClean="0">
                <a:hlinkClick r:id="rId2"/>
              </a:rPr>
              <a:t>http://crm2011scriptconvert.codeplex.com/</a:t>
            </a:r>
            <a:endParaRPr lang="en-US" dirty="0" smtClean="0"/>
          </a:p>
          <a:p>
            <a:r>
              <a:rPr lang="en-US" dirty="0" smtClean="0"/>
              <a:t>During the upgrade from 4.0, old form scripts will be converted into .</a:t>
            </a:r>
            <a:r>
              <a:rPr lang="en-US" dirty="0" err="1" smtClean="0"/>
              <a:t>js</a:t>
            </a:r>
            <a:r>
              <a:rPr lang="en-US" dirty="0" smtClean="0"/>
              <a:t> Web Resources</a:t>
            </a:r>
          </a:p>
          <a:p>
            <a:endParaRPr lang="en-US" dirty="0"/>
          </a:p>
        </p:txBody>
      </p:sp>
      <p:sp>
        <p:nvSpPr>
          <p:cNvPr id="14" name="Päivämäärän paikkamerkki 13"/>
          <p:cNvSpPr>
            <a:spLocks noGrp="1"/>
          </p:cNvSpPr>
          <p:nvPr>
            <p:ph type="dt" sz="half" idx="10"/>
          </p:nvPr>
        </p:nvSpPr>
        <p:spPr/>
        <p:txBody>
          <a:bodyPr/>
          <a:lstStyle/>
          <a:p>
            <a:r>
              <a:rPr lang="fi-FI" smtClean="0"/>
              <a:t>31.10.2010</a:t>
            </a:r>
            <a:endParaRPr lang="fi-FI" dirty="0"/>
          </a:p>
        </p:txBody>
      </p:sp>
      <p:sp>
        <p:nvSpPr>
          <p:cNvPr id="15" name="Dian numeron paikkamerkki 14"/>
          <p:cNvSpPr>
            <a:spLocks noGrp="1"/>
          </p:cNvSpPr>
          <p:nvPr>
            <p:ph type="sldNum" sz="quarter" idx="12"/>
          </p:nvPr>
        </p:nvSpPr>
        <p:spPr/>
        <p:txBody>
          <a:bodyPr/>
          <a:lstStyle/>
          <a:p>
            <a:fld id="{85605777-5A28-4DCA-8121-34AEB87BD8FA}" type="slidenum">
              <a:rPr lang="fi-FI" smtClean="0"/>
              <a:pPr/>
              <a:t>92</a:t>
            </a:fld>
            <a:endParaRPr lang="fi-FI"/>
          </a:p>
        </p:txBody>
      </p:sp>
      <p:sp>
        <p:nvSpPr>
          <p:cNvPr id="16" name="Alatunnisteen paikkamerkki 15"/>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ISV </a:t>
            </a:r>
            <a:r>
              <a:rPr lang="fi-FI" dirty="0" err="1" smtClean="0"/>
              <a:t>folder</a:t>
            </a:r>
            <a:r>
              <a:rPr lang="fi-FI" dirty="0" smtClean="0"/>
              <a:t> is </a:t>
            </a:r>
            <a:r>
              <a:rPr lang="fi-FI" dirty="0" err="1" smtClean="0"/>
              <a:t>deprecated</a:t>
            </a:r>
            <a:endParaRPr lang="fi-FI" dirty="0"/>
          </a:p>
        </p:txBody>
      </p:sp>
      <p:sp>
        <p:nvSpPr>
          <p:cNvPr id="3" name="Sisällön paikkamerkki 2"/>
          <p:cNvSpPr>
            <a:spLocks noGrp="1"/>
          </p:cNvSpPr>
          <p:nvPr>
            <p:ph idx="1"/>
          </p:nvPr>
        </p:nvSpPr>
        <p:spPr/>
        <p:txBody>
          <a:bodyPr/>
          <a:lstStyle/>
          <a:p>
            <a:r>
              <a:rPr lang="en-US" dirty="0" smtClean="0"/>
              <a:t>Calling the 2011 Web services from the &lt;</a:t>
            </a:r>
            <a:r>
              <a:rPr lang="en-US" dirty="0" err="1" smtClean="0"/>
              <a:t>crmwebroot</a:t>
            </a:r>
            <a:r>
              <a:rPr lang="en-US" dirty="0" smtClean="0"/>
              <a:t>&gt;\ISV  folder is no longer supported</a:t>
            </a:r>
          </a:p>
          <a:p>
            <a:r>
              <a:rPr lang="en-US" dirty="0" smtClean="0"/>
              <a:t>Custom ASPX pages in the ISV folder work after CRM 2011 if they meet the criteria listed in SDK</a:t>
            </a:r>
            <a:endParaRPr lang="fi-FI"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93</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No more Dynamic Entity</a:t>
            </a:r>
            <a:endParaRPr lang="en-US"/>
          </a:p>
        </p:txBody>
      </p:sp>
      <p:sp>
        <p:nvSpPr>
          <p:cNvPr id="3" name="Sisällön paikkamerkki 2"/>
          <p:cNvSpPr>
            <a:spLocks noGrp="1"/>
          </p:cNvSpPr>
          <p:nvPr>
            <p:ph idx="1"/>
          </p:nvPr>
        </p:nvSpPr>
        <p:spPr>
          <a:xfrm>
            <a:off x="304800" y="1600200"/>
            <a:ext cx="8534400" cy="1612776"/>
          </a:xfrm>
        </p:spPr>
        <p:txBody>
          <a:bodyPr/>
          <a:lstStyle/>
          <a:p>
            <a:r>
              <a:rPr lang="en-US" smtClean="0"/>
              <a:t>Dynamic Entity has been replaced with the base class Entity</a:t>
            </a:r>
            <a:endParaRPr lang="en-US"/>
          </a:p>
        </p:txBody>
      </p:sp>
      <p:pic>
        <p:nvPicPr>
          <p:cNvPr id="181250" name="Picture 2" descr="Entity class hierarchy for CRM 4.0"/>
          <p:cNvPicPr>
            <a:picLocks noChangeAspect="1" noChangeArrowheads="1"/>
          </p:cNvPicPr>
          <p:nvPr/>
        </p:nvPicPr>
        <p:blipFill>
          <a:blip r:embed="rId2" cstate="print"/>
          <a:srcRect/>
          <a:stretch>
            <a:fillRect/>
          </a:stretch>
        </p:blipFill>
        <p:spPr bwMode="auto">
          <a:xfrm>
            <a:off x="1138808" y="4005064"/>
            <a:ext cx="3505200" cy="1781176"/>
          </a:xfrm>
          <a:prstGeom prst="rect">
            <a:avLst/>
          </a:prstGeom>
          <a:noFill/>
        </p:spPr>
      </p:pic>
      <p:pic>
        <p:nvPicPr>
          <p:cNvPr id="181252" name="Picture 4" descr="Entity class hierarchy for CRM 5.0"/>
          <p:cNvPicPr>
            <a:picLocks noChangeAspect="1" noChangeArrowheads="1"/>
          </p:cNvPicPr>
          <p:nvPr/>
        </p:nvPicPr>
        <p:blipFill>
          <a:blip r:embed="rId3" cstate="print"/>
          <a:srcRect/>
          <a:stretch>
            <a:fillRect/>
          </a:stretch>
        </p:blipFill>
        <p:spPr bwMode="auto">
          <a:xfrm>
            <a:off x="6220544" y="4005064"/>
            <a:ext cx="1447800" cy="1762126"/>
          </a:xfrm>
          <a:prstGeom prst="rect">
            <a:avLst/>
          </a:prstGeom>
          <a:noFill/>
        </p:spPr>
      </p:pic>
      <p:sp>
        <p:nvSpPr>
          <p:cNvPr id="6" name="Tekstikehys 5"/>
          <p:cNvSpPr txBox="1"/>
          <p:nvPr/>
        </p:nvSpPr>
        <p:spPr>
          <a:xfrm>
            <a:off x="107504" y="6237312"/>
            <a:ext cx="4392488" cy="276999"/>
          </a:xfrm>
          <a:prstGeom prst="rect">
            <a:avLst/>
          </a:prstGeom>
          <a:noFill/>
        </p:spPr>
        <p:txBody>
          <a:bodyPr wrap="square" rtlCol="0">
            <a:spAutoFit/>
          </a:bodyPr>
          <a:lstStyle/>
          <a:p>
            <a:r>
              <a:rPr lang="en-US" sz="1200" i="1" dirty="0" smtClean="0"/>
              <a:t>From Microsoft Dynamics CRM 2011 Beta SDK</a:t>
            </a:r>
            <a:endParaRPr lang="en-US" sz="1200" i="1" dirty="0"/>
          </a:p>
        </p:txBody>
      </p:sp>
      <p:sp>
        <p:nvSpPr>
          <p:cNvPr id="7" name="Tekstikehys 6"/>
          <p:cNvSpPr txBox="1"/>
          <p:nvPr/>
        </p:nvSpPr>
        <p:spPr>
          <a:xfrm>
            <a:off x="971600" y="4067780"/>
            <a:ext cx="1584176" cy="369332"/>
          </a:xfrm>
          <a:prstGeom prst="rect">
            <a:avLst/>
          </a:prstGeom>
          <a:noFill/>
        </p:spPr>
        <p:txBody>
          <a:bodyPr wrap="square" rtlCol="0">
            <a:spAutoFit/>
          </a:bodyPr>
          <a:lstStyle/>
          <a:p>
            <a:r>
              <a:rPr lang="fi-FI" dirty="0" smtClean="0"/>
              <a:t>CRM 4.0</a:t>
            </a:r>
            <a:endParaRPr lang="en-US" dirty="0"/>
          </a:p>
        </p:txBody>
      </p:sp>
      <p:sp>
        <p:nvSpPr>
          <p:cNvPr id="8" name="Tekstikehys 7"/>
          <p:cNvSpPr txBox="1"/>
          <p:nvPr/>
        </p:nvSpPr>
        <p:spPr>
          <a:xfrm>
            <a:off x="5004048" y="4067780"/>
            <a:ext cx="1584176" cy="369332"/>
          </a:xfrm>
          <a:prstGeom prst="rect">
            <a:avLst/>
          </a:prstGeom>
          <a:noFill/>
        </p:spPr>
        <p:txBody>
          <a:bodyPr wrap="square" rtlCol="0">
            <a:spAutoFit/>
          </a:bodyPr>
          <a:lstStyle/>
          <a:p>
            <a:r>
              <a:rPr lang="fi-FI" dirty="0" smtClean="0"/>
              <a:t>CRM 2011</a:t>
            </a:r>
            <a:endParaRPr lang="en-US" dirty="0"/>
          </a:p>
        </p:txBody>
      </p:sp>
      <p:sp>
        <p:nvSpPr>
          <p:cNvPr id="18" name="Päivämäärän paikkamerkki 17"/>
          <p:cNvSpPr>
            <a:spLocks noGrp="1"/>
          </p:cNvSpPr>
          <p:nvPr>
            <p:ph type="dt" sz="half" idx="10"/>
          </p:nvPr>
        </p:nvSpPr>
        <p:spPr/>
        <p:txBody>
          <a:bodyPr/>
          <a:lstStyle/>
          <a:p>
            <a:r>
              <a:rPr lang="fi-FI" smtClean="0"/>
              <a:t>31.10.2010</a:t>
            </a:r>
            <a:endParaRPr lang="fi-FI" dirty="0"/>
          </a:p>
        </p:txBody>
      </p:sp>
      <p:sp>
        <p:nvSpPr>
          <p:cNvPr id="19" name="Dian numeron paikkamerkki 18"/>
          <p:cNvSpPr>
            <a:spLocks noGrp="1"/>
          </p:cNvSpPr>
          <p:nvPr>
            <p:ph type="sldNum" sz="quarter" idx="12"/>
          </p:nvPr>
        </p:nvSpPr>
        <p:spPr/>
        <p:txBody>
          <a:bodyPr/>
          <a:lstStyle/>
          <a:p>
            <a:fld id="{85605777-5A28-4DCA-8121-34AEB87BD8FA}" type="slidenum">
              <a:rPr lang="fi-FI" smtClean="0"/>
              <a:pPr/>
              <a:t>94</a:t>
            </a:fld>
            <a:endParaRPr lang="fi-FI"/>
          </a:p>
        </p:txBody>
      </p:sp>
      <p:sp>
        <p:nvSpPr>
          <p:cNvPr id="20" name="Alatunnisteen paikkamerkki 19"/>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What’s</a:t>
            </a:r>
            <a:r>
              <a:rPr lang="fi-FI" dirty="0" smtClean="0"/>
              <a:t> </a:t>
            </a:r>
            <a:r>
              <a:rPr lang="fi-FI" dirty="0" err="1" smtClean="0"/>
              <a:t>not</a:t>
            </a:r>
            <a:r>
              <a:rPr lang="fi-FI" dirty="0" smtClean="0"/>
              <a:t> </a:t>
            </a:r>
            <a:r>
              <a:rPr lang="fi-FI" dirty="0" err="1" smtClean="0"/>
              <a:t>there</a:t>
            </a:r>
            <a:endParaRPr lang="fi-FI" dirty="0"/>
          </a:p>
        </p:txBody>
      </p:sp>
      <p:sp>
        <p:nvSpPr>
          <p:cNvPr id="3" name="Tekstin paikkamerkki 2"/>
          <p:cNvSpPr>
            <a:spLocks noGrp="1"/>
          </p:cNvSpPr>
          <p:nvPr>
            <p:ph type="body" idx="1"/>
          </p:nvPr>
        </p:nvSpPr>
        <p:spPr/>
        <p:txBody>
          <a:bodyPr/>
          <a:lstStyle/>
          <a:p>
            <a:endParaRPr lang="fi-FI"/>
          </a:p>
        </p:txBody>
      </p:sp>
      <p:sp>
        <p:nvSpPr>
          <p:cNvPr id="13" name="Päivämäärän paikkamerkki 12"/>
          <p:cNvSpPr>
            <a:spLocks noGrp="1"/>
          </p:cNvSpPr>
          <p:nvPr>
            <p:ph type="dt" sz="half" idx="10"/>
          </p:nvPr>
        </p:nvSpPr>
        <p:spPr/>
        <p:txBody>
          <a:bodyPr/>
          <a:lstStyle/>
          <a:p>
            <a:r>
              <a:rPr lang="fi-FI" smtClean="0"/>
              <a:t>31.10.2010</a:t>
            </a:r>
            <a:endParaRPr lang="fi-FI"/>
          </a:p>
        </p:txBody>
      </p:sp>
      <p:sp>
        <p:nvSpPr>
          <p:cNvPr id="14" name="Dian numeron paikkamerkki 13"/>
          <p:cNvSpPr>
            <a:spLocks noGrp="1"/>
          </p:cNvSpPr>
          <p:nvPr>
            <p:ph type="sldNum" sz="quarter" idx="12"/>
          </p:nvPr>
        </p:nvSpPr>
        <p:spPr/>
        <p:txBody>
          <a:bodyPr/>
          <a:lstStyle/>
          <a:p>
            <a:fld id="{85605777-5A28-4DCA-8121-34AEB87BD8FA}" type="slidenum">
              <a:rPr lang="fi-FI" smtClean="0"/>
              <a:pPr/>
              <a:t>95</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Search</a:t>
            </a:r>
            <a:r>
              <a:rPr lang="fi-FI" dirty="0" smtClean="0"/>
              <a:t> </a:t>
            </a:r>
            <a:r>
              <a:rPr lang="fi-FI" dirty="0" err="1" smtClean="0"/>
              <a:t>improvements</a:t>
            </a:r>
            <a:endParaRPr lang="fi-FI" dirty="0"/>
          </a:p>
        </p:txBody>
      </p:sp>
      <p:sp>
        <p:nvSpPr>
          <p:cNvPr id="6" name="Sisällön paikkamerkki 5"/>
          <p:cNvSpPr>
            <a:spLocks noGrp="1"/>
          </p:cNvSpPr>
          <p:nvPr>
            <p:ph idx="1"/>
          </p:nvPr>
        </p:nvSpPr>
        <p:spPr/>
        <p:txBody>
          <a:bodyPr/>
          <a:lstStyle/>
          <a:p>
            <a:r>
              <a:rPr lang="en-US" smtClean="0"/>
              <a:t>No Outlook / Windows Search type of “global search” functionality for searching across different entities</a:t>
            </a:r>
          </a:p>
          <a:p>
            <a:r>
              <a:rPr lang="en-US" smtClean="0"/>
              <a:t>No “Google style” full text search for using multiple search terms in same search field</a:t>
            </a:r>
          </a:p>
          <a:p>
            <a:r>
              <a:rPr lang="en-US" smtClean="0"/>
              <a:t>Indexing CRM data with SharePoint through BDC (2007) / BCS (2010) can be used to overcome the search functionality limitations</a:t>
            </a:r>
            <a:endParaRPr lang="en-US"/>
          </a:p>
        </p:txBody>
      </p:sp>
      <p:sp>
        <p:nvSpPr>
          <p:cNvPr id="12" name="Päivämäärän paikkamerkki 11"/>
          <p:cNvSpPr>
            <a:spLocks noGrp="1"/>
          </p:cNvSpPr>
          <p:nvPr>
            <p:ph type="dt" sz="half" idx="10"/>
          </p:nvPr>
        </p:nvSpPr>
        <p:spPr/>
        <p:txBody>
          <a:bodyPr/>
          <a:lstStyle/>
          <a:p>
            <a:r>
              <a:rPr lang="fi-FI" smtClean="0"/>
              <a:t>31.10.2010</a:t>
            </a:r>
            <a:endParaRPr lang="fi-FI"/>
          </a:p>
        </p:txBody>
      </p:sp>
      <p:sp>
        <p:nvSpPr>
          <p:cNvPr id="14" name="Alatunnisteen paikkamerkki 13"/>
          <p:cNvSpPr>
            <a:spLocks noGrp="1"/>
          </p:cNvSpPr>
          <p:nvPr>
            <p:ph type="ftr" sz="quarter" idx="11"/>
          </p:nvPr>
        </p:nvSpPr>
        <p:spPr/>
        <p:txBody>
          <a:bodyPr/>
          <a:lstStyle/>
          <a:p>
            <a:r>
              <a:rPr lang="fi-FI" smtClean="0"/>
              <a:t>Microsoft Dynamics CRM 2011 Walkthrough by Jukka Niiranen</a:t>
            </a:r>
            <a:endParaRPr lang="fi-FI"/>
          </a:p>
        </p:txBody>
      </p:sp>
      <p:sp>
        <p:nvSpPr>
          <p:cNvPr id="13" name="Dian numeron paikkamerkki 12"/>
          <p:cNvSpPr>
            <a:spLocks noGrp="1"/>
          </p:cNvSpPr>
          <p:nvPr>
            <p:ph type="sldNum" sz="quarter" idx="12"/>
          </p:nvPr>
        </p:nvSpPr>
        <p:spPr/>
        <p:txBody>
          <a:bodyPr/>
          <a:lstStyle/>
          <a:p>
            <a:fld id="{85605777-5A28-4DCA-8121-34AEB87BD8FA}" type="slidenum">
              <a:rPr lang="fi-FI" smtClean="0"/>
              <a:pPr/>
              <a:t>96</a:t>
            </a:fld>
            <a:endParaRPr lang="fi-FI"/>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Activity streams</a:t>
            </a:r>
            <a:endParaRPr lang="en-US"/>
          </a:p>
        </p:txBody>
      </p:sp>
      <p:sp>
        <p:nvSpPr>
          <p:cNvPr id="3" name="Sisällön paikkamerkki 2"/>
          <p:cNvSpPr>
            <a:spLocks noGrp="1"/>
          </p:cNvSpPr>
          <p:nvPr>
            <p:ph idx="1"/>
          </p:nvPr>
        </p:nvSpPr>
        <p:spPr>
          <a:xfrm>
            <a:off x="304800" y="1600200"/>
            <a:ext cx="6211416" cy="3629000"/>
          </a:xfrm>
        </p:spPr>
        <p:txBody>
          <a:bodyPr>
            <a:normAutofit fontScale="92500" lnSpcReduction="10000"/>
          </a:bodyPr>
          <a:lstStyle/>
          <a:p>
            <a:r>
              <a:rPr lang="en-US" dirty="0" smtClean="0"/>
              <a:t>Microblogging á la </a:t>
            </a:r>
            <a:r>
              <a:rPr lang="en-US" dirty="0" smtClean="0">
                <a:hlinkClick r:id="rId2"/>
              </a:rPr>
              <a:t>Yammer</a:t>
            </a:r>
            <a:r>
              <a:rPr lang="en-US" dirty="0" smtClean="0"/>
              <a:t> or Salesforce.com Chatter is not a Dynamics CRM feature</a:t>
            </a:r>
          </a:p>
          <a:p>
            <a:r>
              <a:rPr lang="en-US" dirty="0" smtClean="0"/>
              <a:t>SharePoint 2010 activity streams are the closest match in Microsoft’s portfolio, integration with CRM data and events could possibly bring more “Enterprise 2.0” flavor to Dynamics CRM in collaborative usage scenarios</a:t>
            </a:r>
            <a:endParaRPr lang="en-US" dirty="0"/>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97</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pic>
        <p:nvPicPr>
          <p:cNvPr id="1026" name="Picture 2"/>
          <p:cNvPicPr>
            <a:picLocks noChangeAspect="1" noChangeArrowheads="1"/>
          </p:cNvPicPr>
          <p:nvPr/>
        </p:nvPicPr>
        <p:blipFill>
          <a:blip r:embed="rId3" cstate="print"/>
          <a:srcRect/>
          <a:stretch>
            <a:fillRect/>
          </a:stretch>
        </p:blipFill>
        <p:spPr bwMode="auto">
          <a:xfrm>
            <a:off x="6516216" y="1628800"/>
            <a:ext cx="2446046" cy="4266992"/>
          </a:xfrm>
          <a:prstGeom prst="rect">
            <a:avLst/>
          </a:prstGeom>
          <a:ln>
            <a:noFill/>
          </a:ln>
          <a:effectLst>
            <a:outerShdw blurRad="292100" dist="139700" dir="2700000" algn="tl" rotWithShape="0">
              <a:srgbClr val="333333">
                <a:alpha val="65000"/>
              </a:srgbClr>
            </a:outerShdw>
          </a:effectLst>
        </p:spPr>
      </p:pic>
      <p:sp>
        <p:nvSpPr>
          <p:cNvPr id="8" name="Tekstikehys 7"/>
          <p:cNvSpPr txBox="1"/>
          <p:nvPr/>
        </p:nvSpPr>
        <p:spPr>
          <a:xfrm>
            <a:off x="6516216" y="5877272"/>
            <a:ext cx="2376264" cy="646331"/>
          </a:xfrm>
          <a:prstGeom prst="rect">
            <a:avLst/>
          </a:prstGeom>
          <a:noFill/>
        </p:spPr>
        <p:txBody>
          <a:bodyPr wrap="square" rtlCol="0">
            <a:spAutoFit/>
          </a:bodyPr>
          <a:lstStyle/>
          <a:p>
            <a:r>
              <a:rPr lang="en-US" sz="1200" dirty="0" smtClean="0"/>
              <a:t>Example of microblogging add-on for Dynamics CRM: </a:t>
            </a:r>
            <a:r>
              <a:rPr lang="en-US" sz="1200" dirty="0" smtClean="0">
                <a:hlinkClick r:id="rId4"/>
              </a:rPr>
              <a:t>Vibe by Sonoma Partners</a:t>
            </a:r>
            <a:endParaRPr lang="en-US" sz="1200" dirty="0"/>
          </a:p>
        </p:txBody>
      </p:sp>
      <p:pic>
        <p:nvPicPr>
          <p:cNvPr id="4" name="Picture 2"/>
          <p:cNvPicPr>
            <a:picLocks noChangeAspect="1" noChangeArrowheads="1"/>
          </p:cNvPicPr>
          <p:nvPr/>
        </p:nvPicPr>
        <p:blipFill>
          <a:blip r:embed="rId5" cstate="print"/>
          <a:srcRect/>
          <a:stretch>
            <a:fillRect/>
          </a:stretch>
        </p:blipFill>
        <p:spPr bwMode="auto">
          <a:xfrm>
            <a:off x="946398" y="5057353"/>
            <a:ext cx="4057650" cy="13239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smtClean="0"/>
              <a:t>Social media integration</a:t>
            </a:r>
            <a:endParaRPr lang="en-US"/>
          </a:p>
        </p:txBody>
      </p:sp>
      <p:sp>
        <p:nvSpPr>
          <p:cNvPr id="3" name="Sisällön paikkamerkki 2"/>
          <p:cNvSpPr>
            <a:spLocks noGrp="1"/>
          </p:cNvSpPr>
          <p:nvPr>
            <p:ph idx="1"/>
          </p:nvPr>
        </p:nvSpPr>
        <p:spPr/>
        <p:txBody>
          <a:bodyPr>
            <a:normAutofit lnSpcReduction="10000"/>
          </a:bodyPr>
          <a:lstStyle/>
          <a:p>
            <a:r>
              <a:rPr lang="en-US" dirty="0" smtClean="0"/>
              <a:t>Social CRM is a huge trend, but Microsoft has not included out-of-the-box connectivity to any social networks in Dynamics CRM 2011</a:t>
            </a:r>
          </a:p>
          <a:p>
            <a:r>
              <a:rPr lang="en-US" dirty="0" smtClean="0"/>
              <a:t>Outlook Social Connector does integrate with CRM Outlook client reading panes, but the data is purely inside the Outlook client, not trackable to the CRM database</a:t>
            </a:r>
          </a:p>
          <a:p>
            <a:r>
              <a:rPr lang="en-US" dirty="0" smtClean="0"/>
              <a:t>Updated Accelerators expected, will offer some level of social media integration</a:t>
            </a:r>
            <a:endParaRPr lang="en-US" dirty="0"/>
          </a:p>
          <a:p>
            <a:pPr lvl="1"/>
            <a:r>
              <a:rPr lang="en-US" dirty="0" smtClean="0">
                <a:hlinkClick r:id="rId2"/>
              </a:rPr>
              <a:t>Current CRM 4.0 Accelerator </a:t>
            </a:r>
            <a:r>
              <a:rPr lang="en-US" dirty="0" smtClean="0"/>
              <a:t>was not updated after Twitter switched to OAuth in August…</a:t>
            </a:r>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98</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Customer</a:t>
            </a:r>
            <a:r>
              <a:rPr lang="fi-FI" dirty="0" smtClean="0"/>
              <a:t> </a:t>
            </a:r>
            <a:r>
              <a:rPr lang="fi-FI" dirty="0" err="1" smtClean="0"/>
              <a:t>fields</a:t>
            </a:r>
            <a:endParaRPr lang="fi-FI" dirty="0"/>
          </a:p>
        </p:txBody>
      </p:sp>
      <p:sp>
        <p:nvSpPr>
          <p:cNvPr id="3" name="Sisällön paikkamerkki 2"/>
          <p:cNvSpPr>
            <a:spLocks noGrp="1"/>
          </p:cNvSpPr>
          <p:nvPr>
            <p:ph idx="1"/>
          </p:nvPr>
        </p:nvSpPr>
        <p:spPr/>
        <p:txBody>
          <a:bodyPr/>
          <a:lstStyle/>
          <a:p>
            <a:r>
              <a:rPr lang="en-US" smtClean="0"/>
              <a:t>You can’t create a Customer field that would act in the same way as the fields on default entities like opportunities etc.</a:t>
            </a:r>
          </a:p>
          <a:p>
            <a:r>
              <a:rPr lang="en-US" smtClean="0"/>
              <a:t>However, creating a new custom activity entity automatically adds such a field</a:t>
            </a:r>
          </a:p>
          <a:p>
            <a:r>
              <a:rPr lang="en-US" smtClean="0"/>
              <a:t>Currently there is no supported way for limiting the existing customer fields’ entity types or setting defaults on the OOB entities</a:t>
            </a:r>
          </a:p>
          <a:p>
            <a:pPr lvl="1"/>
            <a:r>
              <a:rPr lang="en-US" smtClean="0"/>
              <a:t>4.0 scripts not compatible in 2011</a:t>
            </a:r>
            <a:endParaRPr lang="en-US"/>
          </a:p>
        </p:txBody>
      </p:sp>
      <p:sp>
        <p:nvSpPr>
          <p:cNvPr id="13" name="Päivämäärän paikkamerkki 12"/>
          <p:cNvSpPr>
            <a:spLocks noGrp="1"/>
          </p:cNvSpPr>
          <p:nvPr>
            <p:ph type="dt" sz="half" idx="10"/>
          </p:nvPr>
        </p:nvSpPr>
        <p:spPr/>
        <p:txBody>
          <a:bodyPr/>
          <a:lstStyle/>
          <a:p>
            <a:r>
              <a:rPr lang="fi-FI" smtClean="0"/>
              <a:t>31.10.2010</a:t>
            </a:r>
            <a:endParaRPr lang="fi-FI" dirty="0"/>
          </a:p>
        </p:txBody>
      </p:sp>
      <p:sp>
        <p:nvSpPr>
          <p:cNvPr id="14" name="Dian numeron paikkamerkki 13"/>
          <p:cNvSpPr>
            <a:spLocks noGrp="1"/>
          </p:cNvSpPr>
          <p:nvPr>
            <p:ph type="sldNum" sz="quarter" idx="12"/>
          </p:nvPr>
        </p:nvSpPr>
        <p:spPr/>
        <p:txBody>
          <a:bodyPr/>
          <a:lstStyle/>
          <a:p>
            <a:fld id="{85605777-5A28-4DCA-8121-34AEB87BD8FA}" type="slidenum">
              <a:rPr lang="fi-FI" smtClean="0"/>
              <a:pPr/>
              <a:t>99</a:t>
            </a:fld>
            <a:endParaRPr lang="fi-FI"/>
          </a:p>
        </p:txBody>
      </p:sp>
      <p:sp>
        <p:nvSpPr>
          <p:cNvPr id="15" name="Alatunnisteen paikkamerkki 14"/>
          <p:cNvSpPr>
            <a:spLocks noGrp="1"/>
          </p:cNvSpPr>
          <p:nvPr>
            <p:ph type="ftr" sz="quarter" idx="11"/>
          </p:nvPr>
        </p:nvSpPr>
        <p:spPr/>
        <p:txBody>
          <a:bodyPr/>
          <a:lstStyle/>
          <a:p>
            <a:r>
              <a:rPr lang="fi-FI" smtClean="0"/>
              <a:t>Microsoft Dynamics CRM 2011 Walkthrough by Jukka Niiranen</a:t>
            </a:r>
            <a:endParaRPr lang="fi-FI"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fab">
  <a:themeElements>
    <a:clrScheme name="Prefab">
      <a:dk1>
        <a:sysClr val="windowText" lastClr="000000"/>
      </a:dk1>
      <a:lt1>
        <a:sysClr val="window" lastClr="FFFFFF"/>
      </a:lt1>
      <a:dk2>
        <a:srgbClr val="5D5C64"/>
      </a:dk2>
      <a:lt2>
        <a:srgbClr val="E4D9BE"/>
      </a:lt2>
      <a:accent1>
        <a:srgbClr val="E0B62E"/>
      </a:accent1>
      <a:accent2>
        <a:srgbClr val="E6632E"/>
      </a:accent2>
      <a:accent3>
        <a:srgbClr val="73C1C7"/>
      </a:accent3>
      <a:accent4>
        <a:srgbClr val="75964C"/>
      </a:accent4>
      <a:accent5>
        <a:srgbClr val="C78C45"/>
      </a:accent5>
      <a:accent6>
        <a:srgbClr val="BCA076"/>
      </a:accent6>
      <a:hlink>
        <a:srgbClr val="CF3B0D"/>
      </a:hlink>
      <a:folHlink>
        <a:srgbClr val="7E756C"/>
      </a:folHlink>
    </a:clrScheme>
    <a:fontScheme name="Prefab">
      <a:majorFont>
        <a:latin typeface="Arial Black"/>
        <a:ea typeface=""/>
        <a:cs typeface=""/>
        <a:font script="Jpan" typeface="ＭＳ Ｐゴシック"/>
        <a:font script="Hang" typeface="HY견고딕"/>
        <a:font script="Hans" typeface="宋体"/>
        <a:font script="Hant" typeface="新細明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refab">
      <a:fillStyleLst>
        <a:solidFill>
          <a:schemeClr val="phClr"/>
        </a:solidFill>
        <a:gradFill rotWithShape="1">
          <a:gsLst>
            <a:gs pos="0">
              <a:schemeClr val="phClr">
                <a:tint val="30000"/>
                <a:satMod val="200000"/>
              </a:schemeClr>
            </a:gs>
            <a:gs pos="30000">
              <a:schemeClr val="phClr">
                <a:tint val="60000"/>
                <a:satMod val="250000"/>
              </a:schemeClr>
            </a:gs>
            <a:gs pos="50000">
              <a:schemeClr val="phClr">
                <a:tint val="57000"/>
                <a:satMod val="250000"/>
              </a:schemeClr>
            </a:gs>
            <a:gs pos="100000">
              <a:schemeClr val="phClr">
                <a:tint val="17000"/>
                <a:satMod val="350000"/>
              </a:schemeClr>
            </a:gs>
          </a:gsLst>
          <a:lin ang="4000000" scaled="1"/>
        </a:gradFill>
        <a:gradFill rotWithShape="1">
          <a:gsLst>
            <a:gs pos="0">
              <a:schemeClr val="phClr">
                <a:tint val="75000"/>
                <a:satMod val="110000"/>
              </a:schemeClr>
            </a:gs>
            <a:gs pos="30000">
              <a:schemeClr val="phClr">
                <a:shade val="75000"/>
                <a:satMod val="130000"/>
              </a:schemeClr>
            </a:gs>
            <a:gs pos="50000">
              <a:schemeClr val="phClr">
                <a:shade val="70000"/>
                <a:satMod val="135000"/>
              </a:schemeClr>
            </a:gs>
            <a:gs pos="100000">
              <a:schemeClr val="phClr">
                <a:tint val="75000"/>
                <a:satMod val="110000"/>
              </a:schemeClr>
            </a:gs>
          </a:gsLst>
          <a:lin ang="4000000" scaled="1"/>
        </a:gradFill>
      </a:fillStyleLst>
      <a:lnStyleLst>
        <a:ln w="9525" cap="flat" cmpd="sng" algn="ctr">
          <a:solidFill>
            <a:schemeClr val="phClr">
              <a:shade val="95000"/>
              <a:satMod val="105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90000" algn="ctr" rotWithShape="0">
              <a:srgbClr val="000000">
                <a:alpha val="60000"/>
              </a:srgbClr>
            </a:outerShdw>
          </a:effectLst>
        </a:effectStyle>
        <a:effectStyle>
          <a:effectLst>
            <a:outerShdw blurRad="110000" algn="ctr" rotWithShape="0">
              <a:srgbClr val="000000">
                <a:alpha val="65000"/>
              </a:srgbClr>
            </a:outerShdw>
          </a:effectLst>
        </a:effectStyle>
        <a:effectStyle>
          <a:effectLst>
            <a:outerShdw blurRad="120000" algn="ctr" rotWithShape="0">
              <a:srgbClr val="000000">
                <a:alpha val="70000"/>
              </a:srgbClr>
            </a:outerShdw>
          </a:effectLst>
          <a:scene3d>
            <a:camera prst="orthographicFront"/>
            <a:lightRig rig="glow" dir="t">
              <a:rot lat="0" lon="0" rev="1800000"/>
            </a:lightRig>
          </a:scene3d>
          <a:sp3d contourW="12700" prstMaterial="dkEdge">
            <a:bevelT w="50800" h="44450" prst="angle"/>
            <a:contourClr>
              <a:schemeClr val="phClr">
                <a:shade val="40000"/>
              </a:schemeClr>
            </a:contourClr>
          </a:sp3d>
        </a:effectStyle>
      </a:effectStyleLst>
      <a:bgFillStyleLst>
        <a:solidFill>
          <a:schemeClr val="phClr"/>
        </a:solidFill>
        <a:gradFill rotWithShape="1">
          <a:gsLst>
            <a:gs pos="0">
              <a:schemeClr val="phClr">
                <a:tint val="75000"/>
                <a:satMod val="110000"/>
              </a:schemeClr>
            </a:gs>
            <a:gs pos="30000">
              <a:schemeClr val="phClr">
                <a:shade val="75000"/>
                <a:satMod val="130000"/>
              </a:schemeClr>
            </a:gs>
            <a:gs pos="50000">
              <a:schemeClr val="phClr">
                <a:shade val="70000"/>
                <a:satMod val="135000"/>
              </a:schemeClr>
            </a:gs>
            <a:gs pos="100000">
              <a:schemeClr val="phClr">
                <a:tint val="75000"/>
                <a:satMod val="110000"/>
              </a:schemeClr>
            </a:gs>
          </a:gsLst>
          <a:lin ang="4000000" scaled="1"/>
        </a:gradFill>
        <a:blipFill>
          <a:blip xmlns:r="http://schemas.openxmlformats.org/officeDocument/2006/relationships" r:embed="rId1">
            <a:duotone>
              <a:schemeClr val="phClr">
                <a:shade val="75000"/>
                <a:satMod val="120000"/>
              </a:schemeClr>
              <a:schemeClr val="phClr">
                <a:tint val="94000"/>
                <a:satMod val="2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Elementtitalo-teema</Template>
  <TotalTime>23149</TotalTime>
  <Words>4997</Words>
  <Application>Microsoft Office PowerPoint</Application>
  <PresentationFormat>Näytössä katseltava diaesitys (4:3)</PresentationFormat>
  <Paragraphs>783</Paragraphs>
  <Slides>106</Slides>
  <Notes>0</Notes>
  <HiddenSlides>0</HiddenSlides>
  <MMClips>0</MMClips>
  <ScaleCrop>false</ScaleCrop>
  <HeadingPairs>
    <vt:vector size="4" baseType="variant">
      <vt:variant>
        <vt:lpstr>Teema</vt:lpstr>
      </vt:variant>
      <vt:variant>
        <vt:i4>1</vt:i4>
      </vt:variant>
      <vt:variant>
        <vt:lpstr>Dian otsikot</vt:lpstr>
      </vt:variant>
      <vt:variant>
        <vt:i4>106</vt:i4>
      </vt:variant>
    </vt:vector>
  </HeadingPairs>
  <TitlesOfParts>
    <vt:vector size="107" baseType="lpstr">
      <vt:lpstr>Prefab</vt:lpstr>
      <vt:lpstr>Microsoft Dynamics CRM 2011 Walkthrough</vt:lpstr>
      <vt:lpstr>Table of contents</vt:lpstr>
      <vt:lpstr>Customization Menus</vt:lpstr>
      <vt:lpstr>Ribbon access to Customizations</vt:lpstr>
      <vt:lpstr>Hierarchical navigation</vt:lpstr>
      <vt:lpstr>Drag &amp; drop form editing</vt:lpstr>
      <vt:lpstr>Save As -options</vt:lpstr>
      <vt:lpstr>UI customization options</vt:lpstr>
      <vt:lpstr>Ribbon customization</vt:lpstr>
      <vt:lpstr>Ribbon features</vt:lpstr>
      <vt:lpstr>Examples of custom ribbon elements</vt:lpstr>
      <vt:lpstr>Getting Started Pane</vt:lpstr>
      <vt:lpstr>Performance with CSS sprites</vt:lpstr>
      <vt:lpstr>Solution Management</vt:lpstr>
      <vt:lpstr>Not just customizations</vt:lpstr>
      <vt:lpstr>Solution components</vt:lpstr>
      <vt:lpstr>Customizing solutions in CRM</vt:lpstr>
      <vt:lpstr>Unmanaged / managed solutions</vt:lpstr>
      <vt:lpstr>Exporting a solution</vt:lpstr>
      <vt:lpstr>Updating solutions</vt:lpstr>
      <vt:lpstr>Managed properties</vt:lpstr>
      <vt:lpstr>Solution layering</vt:lpstr>
      <vt:lpstr>Merging solution contents</vt:lpstr>
      <vt:lpstr>Component export and import</vt:lpstr>
      <vt:lpstr>Dependency tracking</vt:lpstr>
      <vt:lpstr>Uninstall solutions</vt:lpstr>
      <vt:lpstr>Solution files</vt:lpstr>
      <vt:lpstr>Solution layering strategies</vt:lpstr>
      <vt:lpstr>Team development strategies</vt:lpstr>
      <vt:lpstr>Web Resources</vt:lpstr>
      <vt:lpstr>Contents and use cases</vt:lpstr>
      <vt:lpstr>Adding web resources</vt:lpstr>
      <vt:lpstr>Script libraries</vt:lpstr>
      <vt:lpstr>Using Jscript libraries (1)</vt:lpstr>
      <vt:lpstr>Using Jscript libraries (2)</vt:lpstr>
      <vt:lpstr>Managing web resources</vt:lpstr>
      <vt:lpstr>Processes  (previously known as Workflows)</vt:lpstr>
      <vt:lpstr>From workflows to processes</vt:lpstr>
      <vt:lpstr>Process Center</vt:lpstr>
      <vt:lpstr>Dialog page components</vt:lpstr>
      <vt:lpstr>Dialog process conditions</vt:lpstr>
      <vt:lpstr>Dialog prompt options</vt:lpstr>
      <vt:lpstr>Examples of Dialog use cases</vt:lpstr>
      <vt:lpstr>Processes for developers</vt:lpstr>
      <vt:lpstr>Process administration</vt:lpstr>
      <vt:lpstr>Upgrade from CRM 4.0</vt:lpstr>
      <vt:lpstr>Notes on processes</vt:lpstr>
      <vt:lpstr>Dialog limitations</vt:lpstr>
      <vt:lpstr>Custom Activities</vt:lpstr>
      <vt:lpstr>Features</vt:lpstr>
      <vt:lpstr>Creating a custom activity</vt:lpstr>
      <vt:lpstr>Example of a custom activity</vt:lpstr>
      <vt:lpstr>Managing custom activities</vt:lpstr>
      <vt:lpstr>Queue enhancements</vt:lpstr>
      <vt:lpstr>Queues in CRM 2011</vt:lpstr>
      <vt:lpstr>Adding record to queue</vt:lpstr>
      <vt:lpstr>Actions on queue items</vt:lpstr>
      <vt:lpstr>Queue item entity</vt:lpstr>
      <vt:lpstr>Multiple forms per entity</vt:lpstr>
      <vt:lpstr>Role based forms</vt:lpstr>
      <vt:lpstr>Managing form security roles</vt:lpstr>
      <vt:lpstr>Managing form order</vt:lpstr>
      <vt:lpstr>Form selector</vt:lpstr>
      <vt:lpstr>Security features</vt:lpstr>
      <vt:lpstr>Field Level Security</vt:lpstr>
      <vt:lpstr>Enabling field security</vt:lpstr>
      <vt:lpstr>Team ownership</vt:lpstr>
      <vt:lpstr>Assigning records to teams</vt:lpstr>
      <vt:lpstr>CRM Online enhancements</vt:lpstr>
      <vt:lpstr>Code on the server</vt:lpstr>
      <vt:lpstr>Custom applications</vt:lpstr>
      <vt:lpstr>Custom reports</vt:lpstr>
      <vt:lpstr>Dynamics Marketplace</vt:lpstr>
      <vt:lpstr>Marketplace features</vt:lpstr>
      <vt:lpstr>Marketplace in CRM</vt:lpstr>
      <vt:lpstr>Marketplace listing contents</vt:lpstr>
      <vt:lpstr>Listing requirements</vt:lpstr>
      <vt:lpstr>Azure</vt:lpstr>
      <vt:lpstr>AppFabric</vt:lpstr>
      <vt:lpstr>Integration through Service Bus</vt:lpstr>
      <vt:lpstr>Upgrading</vt:lpstr>
      <vt:lpstr>System requirements</vt:lpstr>
      <vt:lpstr>Upgrade paths</vt:lpstr>
      <vt:lpstr>Client upgrade</vt:lpstr>
      <vt:lpstr>CRM 4.0 / 2011 customizations</vt:lpstr>
      <vt:lpstr>Accelerators</vt:lpstr>
      <vt:lpstr>Virtual machines for CRM 2011</vt:lpstr>
      <vt:lpstr>Code compatibility</vt:lpstr>
      <vt:lpstr>Web service</vt:lpstr>
      <vt:lpstr>Plug-ins</vt:lpstr>
      <vt:lpstr>crmForm object is deprecated</vt:lpstr>
      <vt:lpstr>Form scripts</vt:lpstr>
      <vt:lpstr>ISV folder is deprecated</vt:lpstr>
      <vt:lpstr>No more Dynamic Entity</vt:lpstr>
      <vt:lpstr>What’s not there</vt:lpstr>
      <vt:lpstr>Search improvements</vt:lpstr>
      <vt:lpstr>Activity streams</vt:lpstr>
      <vt:lpstr>Social media integration</vt:lpstr>
      <vt:lpstr>Customer fields</vt:lpstr>
      <vt:lpstr>Auto-numbering</vt:lpstr>
      <vt:lpstr>Mobile client enhancements</vt:lpstr>
      <vt:lpstr>Email editor enhancements</vt:lpstr>
      <vt:lpstr>Hyperlinks in workflow emails</vt:lpstr>
      <vt:lpstr>Follow-up activities</vt:lpstr>
      <vt:lpstr>Thanks for viewing!</vt:lpstr>
      <vt:lpstr>Dia 106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Dynamics CRM 2011 Walkthrough</dc:title>
  <dc:subject>Part 2: Solution &amp; system management</dc:subject>
  <dc:creator>Jukka Niiranen</dc:creator>
  <cp:lastModifiedBy>Jukka Niiranen</cp:lastModifiedBy>
  <cp:revision>359</cp:revision>
  <dcterms:created xsi:type="dcterms:W3CDTF">2010-09-21T17:48:40Z</dcterms:created>
  <dcterms:modified xsi:type="dcterms:W3CDTF">2010-11-07T18:18:49Z</dcterms:modified>
</cp:coreProperties>
</file>